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343" r:id="rId2"/>
    <p:sldId id="344" r:id="rId3"/>
    <p:sldId id="455" r:id="rId4"/>
    <p:sldId id="454" r:id="rId5"/>
    <p:sldId id="345" r:id="rId6"/>
    <p:sldId id="346" r:id="rId7"/>
    <p:sldId id="347" r:id="rId8"/>
    <p:sldId id="348" r:id="rId9"/>
    <p:sldId id="349" r:id="rId10"/>
    <p:sldId id="351" r:id="rId11"/>
    <p:sldId id="352" r:id="rId12"/>
    <p:sldId id="353" r:id="rId13"/>
    <p:sldId id="355" r:id="rId14"/>
    <p:sldId id="356" r:id="rId15"/>
    <p:sldId id="357" r:id="rId16"/>
    <p:sldId id="358" r:id="rId17"/>
    <p:sldId id="360" r:id="rId18"/>
    <p:sldId id="453" r:id="rId19"/>
    <p:sldId id="359" r:id="rId20"/>
    <p:sldId id="361" r:id="rId21"/>
    <p:sldId id="362" r:id="rId22"/>
    <p:sldId id="363" r:id="rId23"/>
    <p:sldId id="364" r:id="rId24"/>
    <p:sldId id="366" r:id="rId25"/>
    <p:sldId id="367" r:id="rId26"/>
    <p:sldId id="365" r:id="rId27"/>
    <p:sldId id="368" r:id="rId28"/>
    <p:sldId id="256" r:id="rId29"/>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688">
          <p15:clr>
            <a:srgbClr val="A4A3A4"/>
          </p15:clr>
        </p15:guide>
        <p15:guide id="2" pos="28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0000"/>
    <a:srgbClr val="050000"/>
    <a:srgbClr val="040000"/>
    <a:srgbClr val="FF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2787"/>
    <p:restoredTop sz="90929"/>
  </p:normalViewPr>
  <p:slideViewPr>
    <p:cSldViewPr snapToGrid="0">
      <p:cViewPr varScale="1">
        <p:scale>
          <a:sx n="105" d="100"/>
          <a:sy n="105" d="100"/>
        </p:scale>
        <p:origin x="1416" y="96"/>
      </p:cViewPr>
      <p:guideLst>
        <p:guide orient="horz" pos="2688"/>
        <p:guide pos="283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920"/>
    </p:cViewPr>
  </p:sorterViewPr>
  <p:gridSpacing cx="75895" cy="7589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vl1pPr>
          </a:lstStyle>
          <a:p>
            <a:endParaRPr lang="en-US"/>
          </a:p>
        </p:txBody>
      </p:sp>
      <p:sp>
        <p:nvSpPr>
          <p:cNvPr id="23555" name="Rectangle 3"/>
          <p:cNvSpPr>
            <a:spLocks noGrp="1" noChangeArrowheads="1"/>
          </p:cNvSpPr>
          <p:nvPr>
            <p:ph type="dt" idx="1"/>
          </p:nvPr>
        </p:nvSpPr>
        <p:spPr bwMode="auto">
          <a:xfrm>
            <a:off x="414528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vl1pPr>
          </a:lstStyle>
          <a:p>
            <a:endParaRPr lang="en-US"/>
          </a:p>
        </p:txBody>
      </p:sp>
      <p:sp>
        <p:nvSpPr>
          <p:cNvPr id="2355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3557" name="Rectangle 5"/>
          <p:cNvSpPr>
            <a:spLocks noGrp="1" noChangeArrowheads="1"/>
          </p:cNvSpPr>
          <p:nvPr>
            <p:ph type="body" sz="quarter" idx="3"/>
          </p:nvPr>
        </p:nvSpPr>
        <p:spPr bwMode="auto">
          <a:xfrm>
            <a:off x="975360" y="4560570"/>
            <a:ext cx="536448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ftr" sz="quarter" idx="4"/>
          </p:nvPr>
        </p:nvSpPr>
        <p:spPr bwMode="auto">
          <a:xfrm>
            <a:off x="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vl1pPr>
          </a:lstStyle>
          <a:p>
            <a:endParaRPr lang="en-US"/>
          </a:p>
        </p:txBody>
      </p:sp>
      <p:sp>
        <p:nvSpPr>
          <p:cNvPr id="23559" name="Rectangle 7"/>
          <p:cNvSpPr>
            <a:spLocks noGrp="1" noChangeArrowheads="1"/>
          </p:cNvSpPr>
          <p:nvPr>
            <p:ph type="sldNum" sz="quarter" idx="5"/>
          </p:nvPr>
        </p:nvSpPr>
        <p:spPr bwMode="auto">
          <a:xfrm>
            <a:off x="414528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vl1pPr>
          </a:lstStyle>
          <a:p>
            <a:fld id="{7D82A456-4B03-459E-8E37-A1585A266BD7}" type="slidenum">
              <a:rPr lang="en-US"/>
              <a:pPr/>
              <a:t>‹#›</a:t>
            </a:fld>
            <a:endParaRPr lang="en-US"/>
          </a:p>
        </p:txBody>
      </p:sp>
    </p:spTree>
    <p:extLst>
      <p:ext uri="{BB962C8B-B14F-4D97-AF65-F5344CB8AC3E}">
        <p14:creationId xmlns:p14="http://schemas.microsoft.com/office/powerpoint/2010/main" val="44817858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226EF9-E4F8-467C-9A0B-B75D72D3DDBE}" type="slidenum">
              <a:rPr lang="en-US"/>
              <a:pPr/>
              <a:t>2</a:t>
            </a:fld>
            <a:endParaRPr lang="en-US"/>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r>
              <a:rPr lang="en-US" dirty="0" smtClean="0"/>
              <a:t>From </a:t>
            </a:r>
            <a:r>
              <a:rPr lang="en-US" smtClean="0"/>
              <a:t>Vahid</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9EB7CA-C3D9-4A62-9559-374356852E65}" type="slidenum">
              <a:rPr lang="en-US"/>
              <a:pPr/>
              <a:t>21</a:t>
            </a:fld>
            <a:endParaRPr lang="en-US"/>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226EF9-E4F8-467C-9A0B-B75D72D3DDBE}" type="slidenum">
              <a:rPr lang="en-US"/>
              <a:pPr/>
              <a:t>3</a:t>
            </a:fld>
            <a:endParaRPr lang="en-US"/>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r>
              <a:rPr lang="en-US" dirty="0" smtClean="0"/>
              <a:t>From </a:t>
            </a:r>
            <a:r>
              <a:rPr lang="en-US" smtClean="0"/>
              <a:t>Vahid</a:t>
            </a:r>
            <a:endParaRPr lang="en-US" dirty="0"/>
          </a:p>
        </p:txBody>
      </p:sp>
    </p:spTree>
    <p:extLst>
      <p:ext uri="{BB962C8B-B14F-4D97-AF65-F5344CB8AC3E}">
        <p14:creationId xmlns:p14="http://schemas.microsoft.com/office/powerpoint/2010/main" val="4060944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226EF9-E4F8-467C-9A0B-B75D72D3DDBE}" type="slidenum">
              <a:rPr lang="en-US"/>
              <a:pPr/>
              <a:t>4</a:t>
            </a:fld>
            <a:endParaRPr lang="en-US"/>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r>
              <a:rPr lang="en-US"/>
              <a:t>Originals of two-valued logic go back at least as far as Aristotle. Further refined and formalized by George Boole (from which we get “Boolean logic”).  Set of postulates articulated by Huntington.  Shannon (MIT MS thesis) showed their realization in switching circuits (relays to semiconductors).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E44B24-1869-4D49-8C30-B894DD1DDF1A}" type="slidenum">
              <a:rPr lang="en-US"/>
              <a:pPr/>
              <a:t>6</a:t>
            </a:fld>
            <a:endParaRPr lang="en-US"/>
          </a:p>
        </p:txBody>
      </p:sp>
      <p:sp>
        <p:nvSpPr>
          <p:cNvPr id="201730" name="Rectangle 2"/>
          <p:cNvSpPr>
            <a:spLocks noGrp="1" noRot="1" noChangeAspect="1" noChangeArrowheads="1" noTextEdit="1"/>
          </p:cNvSpPr>
          <p:nvPr>
            <p:ph type="sldImg"/>
          </p:nvPr>
        </p:nvSpPr>
        <p:spPr>
          <a:ln/>
        </p:spPr>
      </p:sp>
      <p:sp>
        <p:nvSpPr>
          <p:cNvPr id="201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8A898E-7477-4E00-926A-74385CE5CFB4}" type="slidenum">
              <a:rPr lang="en-US"/>
              <a:pPr/>
              <a:t>8</a:t>
            </a:fld>
            <a:endParaRPr 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2FC4C6-9CD3-4F59-8278-122FB2C61F90}" type="slidenum">
              <a:rPr lang="en-US"/>
              <a:pPr/>
              <a:t>10</a:t>
            </a:fld>
            <a:endParaRPr lang="en-US"/>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r>
              <a:rPr lang="en-US"/>
              <a:t>Fan-in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CA51A7-BC98-4C6E-B682-A35FECECDBC4}" type="slidenum">
              <a:rPr lang="en-US"/>
              <a:pPr/>
              <a:t>11</a:t>
            </a:fld>
            <a:endParaRPr lang="en-US"/>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r>
              <a:rPr lang="en-US"/>
              <a:t>For typographical convenience, you’ll see many variations on the symbols used to represent these operations.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3D08D0-818F-448F-BC80-94F2BDEB78A6}" type="slidenum">
              <a:rPr lang="en-US"/>
              <a:pPr/>
              <a:t>14</a:t>
            </a:fld>
            <a:endParaRPr lang="en-US"/>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r>
              <a:rPr lang="en-US"/>
              <a:t>For typographical convenience, you’ll see many variations on the symbols used to represent these operations.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98596F-D12F-455B-9ABB-61903808FD3D}" type="slidenum">
              <a:rPr lang="en-US"/>
              <a:pPr/>
              <a:t>19</a:t>
            </a:fld>
            <a:endParaRPr lang="en-US"/>
          </a:p>
        </p:txBody>
      </p:sp>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F5C46C7-8DF4-4F61-A62E-87B8387758B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36432FC-89AB-42F2-9A74-57B12CE4C45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75137B6-33CF-4343-8C49-72A2BD7E32B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9863A32-ECEB-40DD-858C-2AAB5473021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6018827-FB11-4C84-8D48-14B4E52A3C4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1505A08-83EC-4110-84A2-67B96BBCE78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EEC361D-E6B3-4C14-BE9C-BC519686D60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05827A7-A2AA-4792-911E-566E9E3D295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4E8D316-B5A7-4619-BA54-20F13657584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6E5782D-BE01-44EC-A462-26D73E3D216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8C9DF66-EDEE-48EE-8C2D-55065CCDB4E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j-lt"/>
              </a:defRPr>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j-lt"/>
              </a:defRPr>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j-lt"/>
              </a:defRPr>
            </a:lvl1pPr>
          </a:lstStyle>
          <a:p>
            <a:fld id="{81810369-CA11-4674-BC47-B023DAFCD6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0" y="0"/>
            <a:ext cx="9144000" cy="1179576"/>
          </a:xfrm>
          <a:solidFill>
            <a:schemeClr val="accent1">
              <a:lumMod val="20000"/>
              <a:lumOff val="80000"/>
            </a:schemeClr>
          </a:solidFill>
        </p:spPr>
        <p:txBody>
          <a:bodyPr/>
          <a:lstStyle/>
          <a:p>
            <a:r>
              <a:rPr lang="en-US" dirty="0"/>
              <a:t>Lecture </a:t>
            </a:r>
            <a:r>
              <a:rPr lang="en-US" dirty="0" smtClean="0"/>
              <a:t>4</a:t>
            </a:r>
            <a:endParaRPr lang="en-US" dirty="0"/>
          </a:p>
        </p:txBody>
      </p:sp>
      <p:sp>
        <p:nvSpPr>
          <p:cNvPr id="125955" name="Rectangle 3"/>
          <p:cNvSpPr>
            <a:spLocks noGrp="1" noChangeArrowheads="1"/>
          </p:cNvSpPr>
          <p:nvPr>
            <p:ph type="body" idx="1"/>
          </p:nvPr>
        </p:nvSpPr>
        <p:spPr/>
        <p:txBody>
          <a:bodyPr/>
          <a:lstStyle/>
          <a:p>
            <a:r>
              <a:rPr lang="en-US" dirty="0" smtClean="0"/>
              <a:t>Topics</a:t>
            </a:r>
          </a:p>
          <a:p>
            <a:pPr lvl="1"/>
            <a:r>
              <a:rPr lang="en-US" dirty="0" smtClean="0"/>
              <a:t>Boolean </a:t>
            </a:r>
            <a:r>
              <a:rPr lang="en-US" dirty="0"/>
              <a:t>Algebra</a:t>
            </a:r>
          </a:p>
          <a:p>
            <a:pPr lvl="1"/>
            <a:r>
              <a:rPr lang="en-US" dirty="0"/>
              <a:t>Huntington’s Postulates</a:t>
            </a:r>
          </a:p>
          <a:p>
            <a:pPr lvl="1"/>
            <a:r>
              <a:rPr lang="en-US" dirty="0"/>
              <a:t>Truth Tables</a:t>
            </a:r>
          </a:p>
          <a:p>
            <a:pPr lvl="1"/>
            <a:r>
              <a:rPr lang="en-US" dirty="0"/>
              <a:t>Graphic Symbols</a:t>
            </a:r>
          </a:p>
          <a:p>
            <a:pPr lvl="1"/>
            <a:r>
              <a:rPr lang="en-US" dirty="0"/>
              <a:t>Boolean Algebra Theorems</a:t>
            </a:r>
          </a:p>
          <a:p>
            <a:pPr lvl="2"/>
            <a:endParaRPr lang="en-US" dirty="0"/>
          </a:p>
        </p:txBody>
      </p:sp>
      <p:sp>
        <p:nvSpPr>
          <p:cNvPr id="6" name="Slide Number Placeholder 5"/>
          <p:cNvSpPr>
            <a:spLocks noGrp="1"/>
          </p:cNvSpPr>
          <p:nvPr>
            <p:ph type="sldNum" sz="quarter" idx="12"/>
          </p:nvPr>
        </p:nvSpPr>
        <p:spPr/>
        <p:txBody>
          <a:bodyPr/>
          <a:lstStyle/>
          <a:p>
            <a:fld id="{79863A32-ECEB-40DD-858C-2AAB5473021C}"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n-US"/>
              <a:t>Graphic Symbols</a:t>
            </a:r>
          </a:p>
        </p:txBody>
      </p:sp>
      <p:pic>
        <p:nvPicPr>
          <p:cNvPr id="141315" name="Picture 3" descr="03"/>
          <p:cNvPicPr>
            <a:picLocks noChangeAspect="1" noChangeArrowheads="1"/>
          </p:cNvPicPr>
          <p:nvPr/>
        </p:nvPicPr>
        <p:blipFill>
          <a:blip r:embed="rId3"/>
          <a:srcRect b="21675"/>
          <a:stretch>
            <a:fillRect/>
          </a:stretch>
        </p:blipFill>
        <p:spPr bwMode="auto">
          <a:xfrm>
            <a:off x="1328738" y="1676400"/>
            <a:ext cx="6334125" cy="1454150"/>
          </a:xfrm>
          <a:prstGeom prst="rect">
            <a:avLst/>
          </a:prstGeom>
          <a:noFill/>
        </p:spPr>
      </p:pic>
      <p:pic>
        <p:nvPicPr>
          <p:cNvPr id="141316" name="Picture 4" descr="04"/>
          <p:cNvPicPr>
            <a:picLocks noChangeAspect="1" noChangeArrowheads="1"/>
          </p:cNvPicPr>
          <p:nvPr/>
        </p:nvPicPr>
        <p:blipFill>
          <a:blip r:embed="rId4"/>
          <a:srcRect b="23097"/>
          <a:stretch>
            <a:fillRect/>
          </a:stretch>
        </p:blipFill>
        <p:spPr bwMode="auto">
          <a:xfrm>
            <a:off x="1246188" y="3594100"/>
            <a:ext cx="6499225" cy="1344613"/>
          </a:xfrm>
          <a:prstGeom prst="rect">
            <a:avLst/>
          </a:prstGeom>
          <a:noFill/>
        </p:spPr>
      </p:pic>
      <p:pic>
        <p:nvPicPr>
          <p:cNvPr id="141317" name="Picture 5" descr="05"/>
          <p:cNvPicPr>
            <a:picLocks noChangeAspect="1" noChangeArrowheads="1"/>
          </p:cNvPicPr>
          <p:nvPr/>
        </p:nvPicPr>
        <p:blipFill>
          <a:blip r:embed="rId5"/>
          <a:srcRect b="22694"/>
          <a:stretch>
            <a:fillRect/>
          </a:stretch>
        </p:blipFill>
        <p:spPr bwMode="auto">
          <a:xfrm>
            <a:off x="2286000" y="5105400"/>
            <a:ext cx="4762500" cy="1498600"/>
          </a:xfrm>
          <a:prstGeom prst="rect">
            <a:avLst/>
          </a:prstGeom>
          <a:noFill/>
        </p:spPr>
      </p:pic>
      <p:sp>
        <p:nvSpPr>
          <p:cNvPr id="141319" name="Rectangle 7"/>
          <p:cNvSpPr>
            <a:spLocks noChangeArrowheads="1"/>
          </p:cNvSpPr>
          <p:nvPr/>
        </p:nvSpPr>
        <p:spPr bwMode="auto">
          <a:xfrm>
            <a:off x="4876800" y="6096000"/>
            <a:ext cx="806450" cy="366713"/>
          </a:xfrm>
          <a:prstGeom prst="rect">
            <a:avLst/>
          </a:prstGeom>
          <a:noFill/>
          <a:ln w="9525">
            <a:noFill/>
            <a:miter lim="800000"/>
            <a:headEnd/>
            <a:tailEnd/>
          </a:ln>
          <a:effectLst/>
        </p:spPr>
        <p:txBody>
          <a:bodyPr wrap="none">
            <a:spAutoFit/>
          </a:bodyPr>
          <a:lstStyle/>
          <a:p>
            <a:pPr algn="ctr"/>
            <a:r>
              <a:rPr lang="en-US" sz="1800">
                <a:solidFill>
                  <a:schemeClr val="accent2"/>
                </a:solidFill>
              </a:rPr>
              <a:t>(NOT)</a:t>
            </a:r>
          </a:p>
        </p:txBody>
      </p:sp>
      <p:sp>
        <p:nvSpPr>
          <p:cNvPr id="9" name="Slide Number Placeholder 8"/>
          <p:cNvSpPr>
            <a:spLocks noGrp="1"/>
          </p:cNvSpPr>
          <p:nvPr>
            <p:ph type="sldNum" sz="quarter" idx="12"/>
          </p:nvPr>
        </p:nvSpPr>
        <p:spPr/>
        <p:txBody>
          <a:bodyPr/>
          <a:lstStyle/>
          <a:p>
            <a:fld id="{E05827A7-A2AA-4792-911E-566E9E3D2953}"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a:t>Additional Operators</a:t>
            </a:r>
          </a:p>
        </p:txBody>
      </p:sp>
      <p:sp>
        <p:nvSpPr>
          <p:cNvPr id="142339" name="Rectangle 3"/>
          <p:cNvSpPr>
            <a:spLocks noGrp="1" noChangeArrowheads="1"/>
          </p:cNvSpPr>
          <p:nvPr>
            <p:ph type="body" idx="1"/>
          </p:nvPr>
        </p:nvSpPr>
        <p:spPr/>
        <p:txBody>
          <a:bodyPr/>
          <a:lstStyle/>
          <a:p>
            <a:pPr>
              <a:buFontTx/>
              <a:buNone/>
            </a:pPr>
            <a:endParaRPr lang="en-US" dirty="0"/>
          </a:p>
          <a:p>
            <a:r>
              <a:rPr lang="en-US" dirty="0"/>
              <a:t>NOR</a:t>
            </a:r>
          </a:p>
          <a:p>
            <a:pPr lvl="1"/>
            <a:r>
              <a:rPr lang="en-US" dirty="0"/>
              <a:t>A + B     A | B     A </a:t>
            </a:r>
            <a:r>
              <a:rPr lang="en-US" dirty="0">
                <a:latin typeface="Symbol" pitchFamily="18" charset="2"/>
              </a:rPr>
              <a:t>Ú</a:t>
            </a:r>
            <a:r>
              <a:rPr lang="en-US" dirty="0"/>
              <a:t> B</a:t>
            </a:r>
          </a:p>
          <a:p>
            <a:r>
              <a:rPr lang="en-US" dirty="0"/>
              <a:t>NAND</a:t>
            </a:r>
          </a:p>
          <a:p>
            <a:pPr lvl="1"/>
            <a:r>
              <a:rPr lang="en-US" dirty="0"/>
              <a:t>A * B     A &amp; B   A </a:t>
            </a:r>
            <a:r>
              <a:rPr lang="en-US" dirty="0">
                <a:latin typeface="Symbol" pitchFamily="18" charset="2"/>
              </a:rPr>
              <a:t>×</a:t>
            </a:r>
            <a:r>
              <a:rPr lang="en-US" dirty="0"/>
              <a:t> B   A </a:t>
            </a:r>
            <a:r>
              <a:rPr lang="en-US" dirty="0">
                <a:latin typeface="Symbol" pitchFamily="18" charset="2"/>
              </a:rPr>
              <a:t>Ù</a:t>
            </a:r>
            <a:r>
              <a:rPr lang="en-US" dirty="0"/>
              <a:t> B</a:t>
            </a:r>
          </a:p>
        </p:txBody>
      </p:sp>
      <p:sp>
        <p:nvSpPr>
          <p:cNvPr id="142340" name="Line 4"/>
          <p:cNvSpPr>
            <a:spLocks noChangeShapeType="1"/>
          </p:cNvSpPr>
          <p:nvPr/>
        </p:nvSpPr>
        <p:spPr bwMode="auto">
          <a:xfrm>
            <a:off x="1484088" y="3200400"/>
            <a:ext cx="762000" cy="0"/>
          </a:xfrm>
          <a:prstGeom prst="line">
            <a:avLst/>
          </a:prstGeom>
          <a:noFill/>
          <a:ln w="19050">
            <a:solidFill>
              <a:schemeClr val="tx1"/>
            </a:solidFill>
            <a:round/>
            <a:headEnd/>
            <a:tailEnd/>
          </a:ln>
          <a:effectLst/>
        </p:spPr>
        <p:txBody>
          <a:bodyPr/>
          <a:lstStyle/>
          <a:p>
            <a:endParaRPr lang="en-US"/>
          </a:p>
        </p:txBody>
      </p:sp>
      <p:sp>
        <p:nvSpPr>
          <p:cNvPr id="142341" name="Line 5"/>
          <p:cNvSpPr>
            <a:spLocks noChangeShapeType="1"/>
          </p:cNvSpPr>
          <p:nvPr/>
        </p:nvSpPr>
        <p:spPr bwMode="auto">
          <a:xfrm>
            <a:off x="2667000" y="3200400"/>
            <a:ext cx="762000" cy="0"/>
          </a:xfrm>
          <a:prstGeom prst="line">
            <a:avLst/>
          </a:prstGeom>
          <a:noFill/>
          <a:ln w="19050">
            <a:solidFill>
              <a:schemeClr val="tx1"/>
            </a:solidFill>
            <a:round/>
            <a:headEnd/>
            <a:tailEnd/>
          </a:ln>
          <a:effectLst/>
        </p:spPr>
        <p:txBody>
          <a:bodyPr/>
          <a:lstStyle/>
          <a:p>
            <a:endParaRPr lang="en-US"/>
          </a:p>
        </p:txBody>
      </p:sp>
      <p:sp>
        <p:nvSpPr>
          <p:cNvPr id="142342" name="Line 6"/>
          <p:cNvSpPr>
            <a:spLocks noChangeShapeType="1"/>
          </p:cNvSpPr>
          <p:nvPr/>
        </p:nvSpPr>
        <p:spPr bwMode="auto">
          <a:xfrm>
            <a:off x="3810000" y="3200400"/>
            <a:ext cx="762000" cy="0"/>
          </a:xfrm>
          <a:prstGeom prst="line">
            <a:avLst/>
          </a:prstGeom>
          <a:noFill/>
          <a:ln w="19050">
            <a:solidFill>
              <a:schemeClr val="tx1"/>
            </a:solidFill>
            <a:round/>
            <a:headEnd/>
            <a:tailEnd/>
          </a:ln>
          <a:effectLst/>
        </p:spPr>
        <p:txBody>
          <a:bodyPr/>
          <a:lstStyle/>
          <a:p>
            <a:endParaRPr lang="en-US"/>
          </a:p>
        </p:txBody>
      </p:sp>
      <p:sp>
        <p:nvSpPr>
          <p:cNvPr id="142343" name="Line 7"/>
          <p:cNvSpPr>
            <a:spLocks noChangeShapeType="1"/>
          </p:cNvSpPr>
          <p:nvPr/>
        </p:nvSpPr>
        <p:spPr bwMode="auto">
          <a:xfrm>
            <a:off x="1524000" y="4267200"/>
            <a:ext cx="762000" cy="0"/>
          </a:xfrm>
          <a:prstGeom prst="line">
            <a:avLst/>
          </a:prstGeom>
          <a:noFill/>
          <a:ln w="19050">
            <a:solidFill>
              <a:schemeClr val="tx1"/>
            </a:solidFill>
            <a:round/>
            <a:headEnd/>
            <a:tailEnd/>
          </a:ln>
          <a:effectLst/>
        </p:spPr>
        <p:txBody>
          <a:bodyPr/>
          <a:lstStyle/>
          <a:p>
            <a:endParaRPr lang="en-US"/>
          </a:p>
        </p:txBody>
      </p:sp>
      <p:sp>
        <p:nvSpPr>
          <p:cNvPr id="142344" name="Line 8"/>
          <p:cNvSpPr>
            <a:spLocks noChangeShapeType="1"/>
          </p:cNvSpPr>
          <p:nvPr/>
        </p:nvSpPr>
        <p:spPr bwMode="auto">
          <a:xfrm>
            <a:off x="2743200" y="4267200"/>
            <a:ext cx="762000" cy="0"/>
          </a:xfrm>
          <a:prstGeom prst="line">
            <a:avLst/>
          </a:prstGeom>
          <a:noFill/>
          <a:ln w="19050">
            <a:solidFill>
              <a:schemeClr val="tx1"/>
            </a:solidFill>
            <a:round/>
            <a:headEnd/>
            <a:tailEnd/>
          </a:ln>
          <a:effectLst/>
        </p:spPr>
        <p:txBody>
          <a:bodyPr/>
          <a:lstStyle/>
          <a:p>
            <a:endParaRPr lang="en-US"/>
          </a:p>
        </p:txBody>
      </p:sp>
      <p:sp>
        <p:nvSpPr>
          <p:cNvPr id="142345" name="Line 9"/>
          <p:cNvSpPr>
            <a:spLocks noChangeShapeType="1"/>
          </p:cNvSpPr>
          <p:nvPr/>
        </p:nvSpPr>
        <p:spPr bwMode="auto">
          <a:xfrm>
            <a:off x="3810000" y="4267200"/>
            <a:ext cx="609600" cy="0"/>
          </a:xfrm>
          <a:prstGeom prst="line">
            <a:avLst/>
          </a:prstGeom>
          <a:noFill/>
          <a:ln w="19050">
            <a:solidFill>
              <a:schemeClr val="tx1"/>
            </a:solidFill>
            <a:round/>
            <a:headEnd/>
            <a:tailEnd/>
          </a:ln>
          <a:effectLst/>
        </p:spPr>
        <p:txBody>
          <a:bodyPr/>
          <a:lstStyle/>
          <a:p>
            <a:endParaRPr lang="en-US"/>
          </a:p>
        </p:txBody>
      </p:sp>
      <p:sp>
        <p:nvSpPr>
          <p:cNvPr id="142346" name="Line 10"/>
          <p:cNvSpPr>
            <a:spLocks noChangeShapeType="1"/>
          </p:cNvSpPr>
          <p:nvPr/>
        </p:nvSpPr>
        <p:spPr bwMode="auto">
          <a:xfrm>
            <a:off x="4572000" y="4267200"/>
            <a:ext cx="762000" cy="0"/>
          </a:xfrm>
          <a:prstGeom prst="line">
            <a:avLst/>
          </a:prstGeom>
          <a:noFill/>
          <a:ln w="19050">
            <a:solidFill>
              <a:schemeClr val="tx1"/>
            </a:solidFill>
            <a:round/>
            <a:headEnd/>
            <a:tailEnd/>
          </a:ln>
          <a:effectLst/>
        </p:spPr>
        <p:txBody>
          <a:bodyPr/>
          <a:lstStyle/>
          <a:p>
            <a:endParaRPr lang="en-US"/>
          </a:p>
        </p:txBody>
      </p:sp>
      <p:sp>
        <p:nvSpPr>
          <p:cNvPr id="13" name="Slide Number Placeholder 12"/>
          <p:cNvSpPr>
            <a:spLocks noGrp="1"/>
          </p:cNvSpPr>
          <p:nvPr>
            <p:ph type="sldNum" sz="quarter" idx="12"/>
          </p:nvPr>
        </p:nvSpPr>
        <p:spPr/>
        <p:txBody>
          <a:bodyPr/>
          <a:lstStyle/>
          <a:p>
            <a:fld id="{79863A32-ECEB-40DD-858C-2AAB5473021C}"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a:t>Truth Tables</a:t>
            </a:r>
          </a:p>
        </p:txBody>
      </p:sp>
      <p:sp>
        <p:nvSpPr>
          <p:cNvPr id="144391" name="Text Box 7"/>
          <p:cNvSpPr txBox="1">
            <a:spLocks noChangeArrowheads="1"/>
          </p:cNvSpPr>
          <p:nvPr/>
        </p:nvSpPr>
        <p:spPr bwMode="auto">
          <a:xfrm>
            <a:off x="1905000" y="4857750"/>
            <a:ext cx="1919288" cy="457200"/>
          </a:xfrm>
          <a:prstGeom prst="rect">
            <a:avLst/>
          </a:prstGeom>
          <a:noFill/>
          <a:ln w="9525">
            <a:noFill/>
            <a:miter lim="800000"/>
            <a:headEnd/>
            <a:tailEnd/>
          </a:ln>
          <a:effectLst/>
        </p:spPr>
        <p:txBody>
          <a:bodyPr wrap="none">
            <a:spAutoFit/>
          </a:bodyPr>
          <a:lstStyle/>
          <a:p>
            <a:pPr algn="ctr"/>
            <a:r>
              <a:rPr lang="en-US">
                <a:solidFill>
                  <a:schemeClr val="accent2"/>
                </a:solidFill>
              </a:rPr>
              <a:t>NOR operator</a:t>
            </a:r>
          </a:p>
        </p:txBody>
      </p:sp>
      <p:sp>
        <p:nvSpPr>
          <p:cNvPr id="144392" name="Text Box 8"/>
          <p:cNvSpPr txBox="1">
            <a:spLocks noChangeArrowheads="1"/>
          </p:cNvSpPr>
          <p:nvPr/>
        </p:nvSpPr>
        <p:spPr bwMode="auto">
          <a:xfrm>
            <a:off x="5029200" y="4857750"/>
            <a:ext cx="2157413" cy="457200"/>
          </a:xfrm>
          <a:prstGeom prst="rect">
            <a:avLst/>
          </a:prstGeom>
          <a:noFill/>
          <a:ln w="9525">
            <a:noFill/>
            <a:miter lim="800000"/>
            <a:headEnd/>
            <a:tailEnd/>
          </a:ln>
          <a:effectLst/>
        </p:spPr>
        <p:txBody>
          <a:bodyPr wrap="none">
            <a:spAutoFit/>
          </a:bodyPr>
          <a:lstStyle/>
          <a:p>
            <a:pPr algn="ctr"/>
            <a:r>
              <a:rPr lang="en-US">
                <a:solidFill>
                  <a:schemeClr val="accent2"/>
                </a:solidFill>
              </a:rPr>
              <a:t>NAND operator</a:t>
            </a:r>
          </a:p>
        </p:txBody>
      </p:sp>
      <p:sp>
        <p:nvSpPr>
          <p:cNvPr id="144393" name="Text Box 9"/>
          <p:cNvSpPr txBox="1">
            <a:spLocks noChangeArrowheads="1"/>
          </p:cNvSpPr>
          <p:nvPr/>
        </p:nvSpPr>
        <p:spPr bwMode="auto">
          <a:xfrm>
            <a:off x="1828800" y="1981200"/>
            <a:ext cx="2286000" cy="2647950"/>
          </a:xfrm>
          <a:prstGeom prst="rect">
            <a:avLst/>
          </a:prstGeom>
          <a:noFill/>
          <a:ln w="9525">
            <a:noFill/>
            <a:miter lim="800000"/>
            <a:headEnd/>
            <a:tailEnd/>
          </a:ln>
          <a:effectLst/>
        </p:spPr>
        <p:txBody>
          <a:bodyPr>
            <a:spAutoFit/>
          </a:bodyPr>
          <a:lstStyle/>
          <a:p>
            <a:pPr marL="457200" indent="-457200">
              <a:spcBef>
                <a:spcPct val="50000"/>
              </a:spcBef>
            </a:pPr>
            <a:r>
              <a:rPr lang="en-US"/>
              <a:t>X     Y      X + Y</a:t>
            </a:r>
          </a:p>
          <a:p>
            <a:pPr marL="457200" indent="-457200">
              <a:spcBef>
                <a:spcPct val="50000"/>
              </a:spcBef>
            </a:pPr>
            <a:r>
              <a:rPr lang="en-US"/>
              <a:t>0       0          1</a:t>
            </a:r>
          </a:p>
          <a:p>
            <a:pPr marL="457200" indent="-457200">
              <a:spcBef>
                <a:spcPct val="50000"/>
              </a:spcBef>
            </a:pPr>
            <a:r>
              <a:rPr lang="en-US"/>
              <a:t>0       1          0</a:t>
            </a:r>
          </a:p>
          <a:p>
            <a:pPr marL="457200" indent="-457200">
              <a:spcBef>
                <a:spcPct val="50000"/>
              </a:spcBef>
            </a:pPr>
            <a:r>
              <a:rPr lang="en-US"/>
              <a:t>1       0          0</a:t>
            </a:r>
          </a:p>
          <a:p>
            <a:pPr marL="457200" indent="-457200">
              <a:spcBef>
                <a:spcPct val="50000"/>
              </a:spcBef>
            </a:pPr>
            <a:r>
              <a:rPr lang="en-US"/>
              <a:t>1       1          0</a:t>
            </a:r>
          </a:p>
        </p:txBody>
      </p:sp>
      <p:sp>
        <p:nvSpPr>
          <p:cNvPr id="144394" name="Line 10"/>
          <p:cNvSpPr>
            <a:spLocks noChangeShapeType="1"/>
          </p:cNvSpPr>
          <p:nvPr/>
        </p:nvSpPr>
        <p:spPr bwMode="auto">
          <a:xfrm>
            <a:off x="3048000" y="1981200"/>
            <a:ext cx="0" cy="2667000"/>
          </a:xfrm>
          <a:prstGeom prst="line">
            <a:avLst/>
          </a:prstGeom>
          <a:noFill/>
          <a:ln w="38100">
            <a:solidFill>
              <a:schemeClr val="accent2"/>
            </a:solidFill>
            <a:round/>
            <a:headEnd/>
            <a:tailEnd/>
          </a:ln>
          <a:effectLst/>
        </p:spPr>
        <p:txBody>
          <a:bodyPr/>
          <a:lstStyle/>
          <a:p>
            <a:endParaRPr lang="en-US"/>
          </a:p>
        </p:txBody>
      </p:sp>
      <p:sp>
        <p:nvSpPr>
          <p:cNvPr id="144395" name="Line 11"/>
          <p:cNvSpPr>
            <a:spLocks noChangeShapeType="1"/>
          </p:cNvSpPr>
          <p:nvPr/>
        </p:nvSpPr>
        <p:spPr bwMode="auto">
          <a:xfrm>
            <a:off x="1905000" y="2514600"/>
            <a:ext cx="2133600" cy="0"/>
          </a:xfrm>
          <a:prstGeom prst="line">
            <a:avLst/>
          </a:prstGeom>
          <a:noFill/>
          <a:ln w="38100">
            <a:solidFill>
              <a:schemeClr val="accent2"/>
            </a:solidFill>
            <a:round/>
            <a:headEnd/>
            <a:tailEnd/>
          </a:ln>
          <a:effectLst/>
        </p:spPr>
        <p:txBody>
          <a:bodyPr/>
          <a:lstStyle/>
          <a:p>
            <a:endParaRPr lang="en-US"/>
          </a:p>
        </p:txBody>
      </p:sp>
      <p:sp>
        <p:nvSpPr>
          <p:cNvPr id="144396" name="Line 12"/>
          <p:cNvSpPr>
            <a:spLocks noChangeShapeType="1"/>
          </p:cNvSpPr>
          <p:nvPr/>
        </p:nvSpPr>
        <p:spPr bwMode="auto">
          <a:xfrm>
            <a:off x="3200400" y="2057400"/>
            <a:ext cx="838200" cy="0"/>
          </a:xfrm>
          <a:prstGeom prst="line">
            <a:avLst/>
          </a:prstGeom>
          <a:noFill/>
          <a:ln w="28575">
            <a:solidFill>
              <a:schemeClr val="tx1"/>
            </a:solidFill>
            <a:round/>
            <a:headEnd/>
            <a:tailEnd/>
          </a:ln>
          <a:effectLst/>
        </p:spPr>
        <p:txBody>
          <a:bodyPr/>
          <a:lstStyle/>
          <a:p>
            <a:endParaRPr lang="en-US"/>
          </a:p>
        </p:txBody>
      </p:sp>
      <p:sp>
        <p:nvSpPr>
          <p:cNvPr id="144397" name="Text Box 13"/>
          <p:cNvSpPr txBox="1">
            <a:spLocks noChangeArrowheads="1"/>
          </p:cNvSpPr>
          <p:nvPr/>
        </p:nvSpPr>
        <p:spPr bwMode="auto">
          <a:xfrm>
            <a:off x="4953000" y="1981200"/>
            <a:ext cx="2286000" cy="2647950"/>
          </a:xfrm>
          <a:prstGeom prst="rect">
            <a:avLst/>
          </a:prstGeom>
          <a:noFill/>
          <a:ln w="9525">
            <a:noFill/>
            <a:miter lim="800000"/>
            <a:headEnd/>
            <a:tailEnd/>
          </a:ln>
          <a:effectLst/>
        </p:spPr>
        <p:txBody>
          <a:bodyPr>
            <a:spAutoFit/>
          </a:bodyPr>
          <a:lstStyle/>
          <a:p>
            <a:pPr marL="457200" indent="-457200">
              <a:spcBef>
                <a:spcPct val="50000"/>
              </a:spcBef>
            </a:pPr>
            <a:r>
              <a:rPr lang="en-US"/>
              <a:t>X     Y      X </a:t>
            </a:r>
            <a:r>
              <a:rPr lang="en-US">
                <a:latin typeface="Symbol" pitchFamily="18" charset="2"/>
              </a:rPr>
              <a:t>× </a:t>
            </a:r>
            <a:r>
              <a:rPr lang="en-US"/>
              <a:t>Y</a:t>
            </a:r>
          </a:p>
          <a:p>
            <a:pPr marL="457200" indent="-457200">
              <a:spcBef>
                <a:spcPct val="50000"/>
              </a:spcBef>
            </a:pPr>
            <a:r>
              <a:rPr lang="en-US"/>
              <a:t>0       0          1</a:t>
            </a:r>
          </a:p>
          <a:p>
            <a:pPr marL="457200" indent="-457200">
              <a:spcBef>
                <a:spcPct val="50000"/>
              </a:spcBef>
            </a:pPr>
            <a:r>
              <a:rPr lang="en-US"/>
              <a:t>0       1          1</a:t>
            </a:r>
          </a:p>
          <a:p>
            <a:pPr marL="457200" indent="-457200">
              <a:spcBef>
                <a:spcPct val="50000"/>
              </a:spcBef>
            </a:pPr>
            <a:r>
              <a:rPr lang="en-US"/>
              <a:t>1       0          1</a:t>
            </a:r>
          </a:p>
          <a:p>
            <a:pPr marL="457200" indent="-457200">
              <a:spcBef>
                <a:spcPct val="50000"/>
              </a:spcBef>
            </a:pPr>
            <a:r>
              <a:rPr lang="en-US"/>
              <a:t>1       1          0</a:t>
            </a:r>
          </a:p>
        </p:txBody>
      </p:sp>
      <p:sp>
        <p:nvSpPr>
          <p:cNvPr id="144398" name="Line 14"/>
          <p:cNvSpPr>
            <a:spLocks noChangeShapeType="1"/>
          </p:cNvSpPr>
          <p:nvPr/>
        </p:nvSpPr>
        <p:spPr bwMode="auto">
          <a:xfrm>
            <a:off x="6172200" y="1981200"/>
            <a:ext cx="0" cy="2667000"/>
          </a:xfrm>
          <a:prstGeom prst="line">
            <a:avLst/>
          </a:prstGeom>
          <a:noFill/>
          <a:ln w="38100">
            <a:solidFill>
              <a:schemeClr val="accent2"/>
            </a:solidFill>
            <a:round/>
            <a:headEnd/>
            <a:tailEnd/>
          </a:ln>
          <a:effectLst/>
        </p:spPr>
        <p:txBody>
          <a:bodyPr/>
          <a:lstStyle/>
          <a:p>
            <a:endParaRPr lang="en-US"/>
          </a:p>
        </p:txBody>
      </p:sp>
      <p:sp>
        <p:nvSpPr>
          <p:cNvPr id="144399" name="Line 15"/>
          <p:cNvSpPr>
            <a:spLocks noChangeShapeType="1"/>
          </p:cNvSpPr>
          <p:nvPr/>
        </p:nvSpPr>
        <p:spPr bwMode="auto">
          <a:xfrm>
            <a:off x="5029200" y="2514600"/>
            <a:ext cx="2133600" cy="0"/>
          </a:xfrm>
          <a:prstGeom prst="line">
            <a:avLst/>
          </a:prstGeom>
          <a:noFill/>
          <a:ln w="38100">
            <a:solidFill>
              <a:schemeClr val="accent2"/>
            </a:solidFill>
            <a:round/>
            <a:headEnd/>
            <a:tailEnd/>
          </a:ln>
          <a:effectLst/>
        </p:spPr>
        <p:txBody>
          <a:bodyPr/>
          <a:lstStyle/>
          <a:p>
            <a:endParaRPr lang="en-US"/>
          </a:p>
        </p:txBody>
      </p:sp>
      <p:sp>
        <p:nvSpPr>
          <p:cNvPr id="144400" name="Line 16"/>
          <p:cNvSpPr>
            <a:spLocks noChangeShapeType="1"/>
          </p:cNvSpPr>
          <p:nvPr/>
        </p:nvSpPr>
        <p:spPr bwMode="auto">
          <a:xfrm>
            <a:off x="6324600" y="2057400"/>
            <a:ext cx="685800" cy="0"/>
          </a:xfrm>
          <a:prstGeom prst="line">
            <a:avLst/>
          </a:prstGeom>
          <a:noFill/>
          <a:ln w="28575">
            <a:solidFill>
              <a:schemeClr val="tx1"/>
            </a:solidFill>
            <a:round/>
            <a:headEnd/>
            <a:tailEnd/>
          </a:ln>
          <a:effectLst/>
        </p:spPr>
        <p:txBody>
          <a:bodyPr/>
          <a:lstStyle/>
          <a:p>
            <a:endParaRPr lang="en-US"/>
          </a:p>
        </p:txBody>
      </p:sp>
      <p:sp>
        <p:nvSpPr>
          <p:cNvPr id="15" name="Slide Number Placeholder 14"/>
          <p:cNvSpPr>
            <a:spLocks noGrp="1"/>
          </p:cNvSpPr>
          <p:nvPr>
            <p:ph type="sldNum" sz="quarter" idx="12"/>
          </p:nvPr>
        </p:nvSpPr>
        <p:spPr/>
        <p:txBody>
          <a:bodyPr/>
          <a:lstStyle/>
          <a:p>
            <a:fld id="{E05827A7-A2AA-4792-911E-566E9E3D2953}"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a:t>Graphic Symbols</a:t>
            </a:r>
          </a:p>
        </p:txBody>
      </p:sp>
      <p:pic>
        <p:nvPicPr>
          <p:cNvPr id="146438" name="Picture 6" descr="06"/>
          <p:cNvPicPr>
            <a:picLocks noChangeAspect="1" noChangeArrowheads="1"/>
          </p:cNvPicPr>
          <p:nvPr/>
        </p:nvPicPr>
        <p:blipFill>
          <a:blip r:embed="rId2"/>
          <a:srcRect b="16510"/>
          <a:stretch>
            <a:fillRect/>
          </a:stretch>
        </p:blipFill>
        <p:spPr bwMode="auto">
          <a:xfrm>
            <a:off x="757238" y="1600200"/>
            <a:ext cx="7477125" cy="2032000"/>
          </a:xfrm>
          <a:prstGeom prst="rect">
            <a:avLst/>
          </a:prstGeom>
          <a:noFill/>
        </p:spPr>
      </p:pic>
      <p:pic>
        <p:nvPicPr>
          <p:cNvPr id="146439" name="Picture 7" descr="07"/>
          <p:cNvPicPr>
            <a:picLocks noChangeAspect="1" noChangeArrowheads="1"/>
          </p:cNvPicPr>
          <p:nvPr/>
        </p:nvPicPr>
        <p:blipFill>
          <a:blip r:embed="rId3"/>
          <a:srcRect b="16510"/>
          <a:stretch>
            <a:fillRect/>
          </a:stretch>
        </p:blipFill>
        <p:spPr bwMode="auto">
          <a:xfrm>
            <a:off x="752475" y="4267200"/>
            <a:ext cx="7486650" cy="2033588"/>
          </a:xfrm>
          <a:prstGeom prst="rect">
            <a:avLst/>
          </a:prstGeom>
          <a:noFill/>
        </p:spPr>
      </p:pic>
      <p:sp>
        <p:nvSpPr>
          <p:cNvPr id="7" name="Slide Number Placeholder 6"/>
          <p:cNvSpPr>
            <a:spLocks noGrp="1"/>
          </p:cNvSpPr>
          <p:nvPr>
            <p:ph type="sldNum" sz="quarter" idx="12"/>
          </p:nvPr>
        </p:nvSpPr>
        <p:spPr/>
        <p:txBody>
          <a:bodyPr/>
          <a:lstStyle/>
          <a:p>
            <a:fld id="{E05827A7-A2AA-4792-911E-566E9E3D2953}"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0" y="0"/>
            <a:ext cx="9144000" cy="1447800"/>
          </a:xfrm>
          <a:solidFill>
            <a:srgbClr val="FFFF00"/>
          </a:solidFill>
        </p:spPr>
        <p:txBody>
          <a:bodyPr/>
          <a:lstStyle/>
          <a:p>
            <a:r>
              <a:rPr lang="en-US" dirty="0"/>
              <a:t>Additional </a:t>
            </a:r>
            <a:r>
              <a:rPr lang="en-US" dirty="0" smtClean="0"/>
              <a:t>Operators: </a:t>
            </a:r>
            <a:r>
              <a:rPr lang="en-US" dirty="0" smtClean="0">
                <a:solidFill>
                  <a:srgbClr val="FF0000"/>
                </a:solidFill>
              </a:rPr>
              <a:t>XOR and XNOR</a:t>
            </a:r>
            <a:endParaRPr lang="en-US" dirty="0">
              <a:solidFill>
                <a:srgbClr val="FF0000"/>
              </a:solidFill>
            </a:endParaRPr>
          </a:p>
        </p:txBody>
      </p:sp>
      <p:sp>
        <p:nvSpPr>
          <p:cNvPr id="147459" name="Rectangle 3"/>
          <p:cNvSpPr>
            <a:spLocks noGrp="1" noChangeArrowheads="1"/>
          </p:cNvSpPr>
          <p:nvPr>
            <p:ph type="body" idx="1"/>
          </p:nvPr>
        </p:nvSpPr>
        <p:spPr/>
        <p:txBody>
          <a:bodyPr/>
          <a:lstStyle/>
          <a:p>
            <a:pPr>
              <a:buFontTx/>
              <a:buNone/>
            </a:pPr>
            <a:endParaRPr lang="en-US"/>
          </a:p>
          <a:p>
            <a:r>
              <a:rPr lang="en-US"/>
              <a:t>XOR (Exclusive OR, Modulo 2)</a:t>
            </a:r>
          </a:p>
          <a:p>
            <a:pPr lvl="1"/>
            <a:r>
              <a:rPr lang="en-US"/>
              <a:t>A </a:t>
            </a:r>
            <a:r>
              <a:rPr lang="en-US">
                <a:latin typeface="Symbol" pitchFamily="18" charset="2"/>
              </a:rPr>
              <a:t>Å</a:t>
            </a:r>
            <a:r>
              <a:rPr lang="en-US"/>
              <a:t> B     </a:t>
            </a:r>
          </a:p>
          <a:p>
            <a:r>
              <a:rPr lang="en-US"/>
              <a:t>XNOR (Exclusive NOR, Equivalence)</a:t>
            </a:r>
          </a:p>
          <a:p>
            <a:pPr lvl="1"/>
            <a:r>
              <a:rPr lang="en-US"/>
              <a:t>A </a:t>
            </a:r>
            <a:r>
              <a:rPr lang="en-US">
                <a:latin typeface="Symbol" pitchFamily="18" charset="2"/>
              </a:rPr>
              <a:t>Å</a:t>
            </a:r>
            <a:r>
              <a:rPr lang="en-US"/>
              <a:t> B</a:t>
            </a:r>
          </a:p>
        </p:txBody>
      </p:sp>
      <p:sp>
        <p:nvSpPr>
          <p:cNvPr id="147463" name="Line 7"/>
          <p:cNvSpPr>
            <a:spLocks noChangeShapeType="1"/>
          </p:cNvSpPr>
          <p:nvPr/>
        </p:nvSpPr>
        <p:spPr bwMode="auto">
          <a:xfrm>
            <a:off x="1600200" y="4267200"/>
            <a:ext cx="762000" cy="0"/>
          </a:xfrm>
          <a:prstGeom prst="line">
            <a:avLst/>
          </a:prstGeom>
          <a:noFill/>
          <a:ln w="19050">
            <a:solidFill>
              <a:schemeClr val="tx1"/>
            </a:solidFill>
            <a:round/>
            <a:headEnd/>
            <a:tailEnd/>
          </a:ln>
          <a:effectLst/>
        </p:spPr>
        <p:txBody>
          <a:bodyPr/>
          <a:lstStyle/>
          <a:p>
            <a:endParaRPr lang="en-US"/>
          </a:p>
        </p:txBody>
      </p:sp>
      <p:sp>
        <p:nvSpPr>
          <p:cNvPr id="7" name="Slide Number Placeholder 6"/>
          <p:cNvSpPr>
            <a:spLocks noGrp="1"/>
          </p:cNvSpPr>
          <p:nvPr>
            <p:ph type="sldNum" sz="quarter" idx="12"/>
          </p:nvPr>
        </p:nvSpPr>
        <p:spPr/>
        <p:txBody>
          <a:bodyPr/>
          <a:lstStyle/>
          <a:p>
            <a:fld id="{79863A32-ECEB-40DD-858C-2AAB5473021C}"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en-US"/>
              <a:t>Truth Tables</a:t>
            </a:r>
          </a:p>
        </p:txBody>
      </p:sp>
      <p:sp>
        <p:nvSpPr>
          <p:cNvPr id="149507" name="Text Box 3"/>
          <p:cNvSpPr txBox="1">
            <a:spLocks noChangeArrowheads="1"/>
          </p:cNvSpPr>
          <p:nvPr/>
        </p:nvSpPr>
        <p:spPr bwMode="auto">
          <a:xfrm>
            <a:off x="1981200" y="4857750"/>
            <a:ext cx="1919288" cy="457200"/>
          </a:xfrm>
          <a:prstGeom prst="rect">
            <a:avLst/>
          </a:prstGeom>
          <a:noFill/>
          <a:ln w="9525">
            <a:noFill/>
            <a:miter lim="800000"/>
            <a:headEnd/>
            <a:tailEnd/>
          </a:ln>
          <a:effectLst/>
        </p:spPr>
        <p:txBody>
          <a:bodyPr wrap="none">
            <a:spAutoFit/>
          </a:bodyPr>
          <a:lstStyle/>
          <a:p>
            <a:pPr algn="ctr"/>
            <a:r>
              <a:rPr lang="en-US">
                <a:solidFill>
                  <a:schemeClr val="accent2"/>
                </a:solidFill>
              </a:rPr>
              <a:t>XOR operator</a:t>
            </a:r>
          </a:p>
        </p:txBody>
      </p:sp>
      <p:sp>
        <p:nvSpPr>
          <p:cNvPr id="149508" name="Text Box 4"/>
          <p:cNvSpPr txBox="1">
            <a:spLocks noChangeArrowheads="1"/>
          </p:cNvSpPr>
          <p:nvPr/>
        </p:nvSpPr>
        <p:spPr bwMode="auto">
          <a:xfrm>
            <a:off x="5114925" y="4857750"/>
            <a:ext cx="2139950" cy="457200"/>
          </a:xfrm>
          <a:prstGeom prst="rect">
            <a:avLst/>
          </a:prstGeom>
          <a:noFill/>
          <a:ln w="9525">
            <a:noFill/>
            <a:miter lim="800000"/>
            <a:headEnd/>
            <a:tailEnd/>
          </a:ln>
          <a:effectLst/>
        </p:spPr>
        <p:txBody>
          <a:bodyPr wrap="none">
            <a:spAutoFit/>
          </a:bodyPr>
          <a:lstStyle/>
          <a:p>
            <a:pPr algn="ctr"/>
            <a:r>
              <a:rPr lang="en-US">
                <a:solidFill>
                  <a:schemeClr val="accent2"/>
                </a:solidFill>
              </a:rPr>
              <a:t>XNOR operator</a:t>
            </a:r>
          </a:p>
        </p:txBody>
      </p:sp>
      <p:sp>
        <p:nvSpPr>
          <p:cNvPr id="149509" name="Text Box 5"/>
          <p:cNvSpPr txBox="1">
            <a:spLocks noChangeArrowheads="1"/>
          </p:cNvSpPr>
          <p:nvPr/>
        </p:nvSpPr>
        <p:spPr bwMode="auto">
          <a:xfrm>
            <a:off x="1905000" y="1981200"/>
            <a:ext cx="2667000" cy="2770188"/>
          </a:xfrm>
          <a:prstGeom prst="rect">
            <a:avLst/>
          </a:prstGeom>
          <a:noFill/>
          <a:ln w="9525">
            <a:noFill/>
            <a:miter lim="800000"/>
            <a:headEnd/>
            <a:tailEnd/>
          </a:ln>
          <a:effectLst/>
        </p:spPr>
        <p:txBody>
          <a:bodyPr>
            <a:spAutoFit/>
          </a:bodyPr>
          <a:lstStyle/>
          <a:p>
            <a:pPr marL="457200" indent="-457200">
              <a:spcBef>
                <a:spcPct val="50000"/>
              </a:spcBef>
            </a:pPr>
            <a:r>
              <a:rPr lang="en-US"/>
              <a:t>X     Y      X </a:t>
            </a:r>
            <a:r>
              <a:rPr lang="en-US" sz="3200">
                <a:latin typeface="Symbol" pitchFamily="18" charset="2"/>
              </a:rPr>
              <a:t>Å</a:t>
            </a:r>
            <a:r>
              <a:rPr lang="en-US"/>
              <a:t> Y</a:t>
            </a:r>
          </a:p>
          <a:p>
            <a:pPr marL="457200" indent="-457200">
              <a:spcBef>
                <a:spcPct val="50000"/>
              </a:spcBef>
            </a:pPr>
            <a:r>
              <a:rPr lang="en-US"/>
              <a:t>0       0          0</a:t>
            </a:r>
          </a:p>
          <a:p>
            <a:pPr marL="457200" indent="-457200">
              <a:spcBef>
                <a:spcPct val="50000"/>
              </a:spcBef>
            </a:pPr>
            <a:r>
              <a:rPr lang="en-US"/>
              <a:t>0       1          1</a:t>
            </a:r>
          </a:p>
          <a:p>
            <a:pPr marL="457200" indent="-457200">
              <a:spcBef>
                <a:spcPct val="50000"/>
              </a:spcBef>
            </a:pPr>
            <a:r>
              <a:rPr lang="en-US"/>
              <a:t>1       0          1</a:t>
            </a:r>
          </a:p>
          <a:p>
            <a:pPr marL="457200" indent="-457200">
              <a:spcBef>
                <a:spcPct val="50000"/>
              </a:spcBef>
            </a:pPr>
            <a:r>
              <a:rPr lang="en-US"/>
              <a:t>1       1          0</a:t>
            </a:r>
          </a:p>
        </p:txBody>
      </p:sp>
      <p:sp>
        <p:nvSpPr>
          <p:cNvPr id="149510" name="Line 6"/>
          <p:cNvSpPr>
            <a:spLocks noChangeShapeType="1"/>
          </p:cNvSpPr>
          <p:nvPr/>
        </p:nvSpPr>
        <p:spPr bwMode="auto">
          <a:xfrm>
            <a:off x="3124200" y="1981200"/>
            <a:ext cx="0" cy="2667000"/>
          </a:xfrm>
          <a:prstGeom prst="line">
            <a:avLst/>
          </a:prstGeom>
          <a:noFill/>
          <a:ln w="38100">
            <a:solidFill>
              <a:schemeClr val="accent2"/>
            </a:solidFill>
            <a:round/>
            <a:headEnd/>
            <a:tailEnd/>
          </a:ln>
          <a:effectLst/>
        </p:spPr>
        <p:txBody>
          <a:bodyPr/>
          <a:lstStyle/>
          <a:p>
            <a:endParaRPr lang="en-US"/>
          </a:p>
        </p:txBody>
      </p:sp>
      <p:sp>
        <p:nvSpPr>
          <p:cNvPr id="149511" name="Line 7"/>
          <p:cNvSpPr>
            <a:spLocks noChangeShapeType="1"/>
          </p:cNvSpPr>
          <p:nvPr/>
        </p:nvSpPr>
        <p:spPr bwMode="auto">
          <a:xfrm>
            <a:off x="1981200" y="2571750"/>
            <a:ext cx="2133600" cy="0"/>
          </a:xfrm>
          <a:prstGeom prst="line">
            <a:avLst/>
          </a:prstGeom>
          <a:noFill/>
          <a:ln w="38100">
            <a:solidFill>
              <a:schemeClr val="accent2"/>
            </a:solidFill>
            <a:round/>
            <a:headEnd/>
            <a:tailEnd/>
          </a:ln>
          <a:effectLst/>
        </p:spPr>
        <p:txBody>
          <a:bodyPr/>
          <a:lstStyle/>
          <a:p>
            <a:endParaRPr lang="en-US"/>
          </a:p>
        </p:txBody>
      </p:sp>
      <p:sp>
        <p:nvSpPr>
          <p:cNvPr id="149513" name="Text Box 9"/>
          <p:cNvSpPr txBox="1">
            <a:spLocks noChangeArrowheads="1"/>
          </p:cNvSpPr>
          <p:nvPr/>
        </p:nvSpPr>
        <p:spPr bwMode="auto">
          <a:xfrm>
            <a:off x="5029200" y="1981200"/>
            <a:ext cx="2514600" cy="2770188"/>
          </a:xfrm>
          <a:prstGeom prst="rect">
            <a:avLst/>
          </a:prstGeom>
          <a:noFill/>
          <a:ln w="9525">
            <a:noFill/>
            <a:miter lim="800000"/>
            <a:headEnd/>
            <a:tailEnd/>
          </a:ln>
          <a:effectLst/>
        </p:spPr>
        <p:txBody>
          <a:bodyPr>
            <a:spAutoFit/>
          </a:bodyPr>
          <a:lstStyle/>
          <a:p>
            <a:pPr marL="457200" indent="-457200">
              <a:spcBef>
                <a:spcPct val="50000"/>
              </a:spcBef>
            </a:pPr>
            <a:r>
              <a:rPr lang="en-US"/>
              <a:t>X     Y      X </a:t>
            </a:r>
            <a:r>
              <a:rPr lang="en-US" sz="3200">
                <a:latin typeface="Symbol" pitchFamily="18" charset="2"/>
              </a:rPr>
              <a:t>Å</a:t>
            </a:r>
            <a:r>
              <a:rPr lang="en-US"/>
              <a:t> Y</a:t>
            </a:r>
          </a:p>
          <a:p>
            <a:pPr marL="457200" indent="-457200">
              <a:spcBef>
                <a:spcPct val="50000"/>
              </a:spcBef>
            </a:pPr>
            <a:r>
              <a:rPr lang="en-US"/>
              <a:t>0       0          1</a:t>
            </a:r>
          </a:p>
          <a:p>
            <a:pPr marL="457200" indent="-457200">
              <a:spcBef>
                <a:spcPct val="50000"/>
              </a:spcBef>
            </a:pPr>
            <a:r>
              <a:rPr lang="en-US"/>
              <a:t>0       1          0</a:t>
            </a:r>
          </a:p>
          <a:p>
            <a:pPr marL="457200" indent="-457200">
              <a:spcBef>
                <a:spcPct val="50000"/>
              </a:spcBef>
            </a:pPr>
            <a:r>
              <a:rPr lang="en-US"/>
              <a:t>1       0          0</a:t>
            </a:r>
          </a:p>
          <a:p>
            <a:pPr marL="457200" indent="-457200">
              <a:spcBef>
                <a:spcPct val="50000"/>
              </a:spcBef>
            </a:pPr>
            <a:r>
              <a:rPr lang="en-US"/>
              <a:t>1       1          1</a:t>
            </a:r>
          </a:p>
        </p:txBody>
      </p:sp>
      <p:sp>
        <p:nvSpPr>
          <p:cNvPr id="149514" name="Line 10"/>
          <p:cNvSpPr>
            <a:spLocks noChangeShapeType="1"/>
          </p:cNvSpPr>
          <p:nvPr/>
        </p:nvSpPr>
        <p:spPr bwMode="auto">
          <a:xfrm>
            <a:off x="6248400" y="1981200"/>
            <a:ext cx="0" cy="2667000"/>
          </a:xfrm>
          <a:prstGeom prst="line">
            <a:avLst/>
          </a:prstGeom>
          <a:noFill/>
          <a:ln w="38100">
            <a:solidFill>
              <a:schemeClr val="accent2"/>
            </a:solidFill>
            <a:round/>
            <a:headEnd/>
            <a:tailEnd/>
          </a:ln>
          <a:effectLst/>
        </p:spPr>
        <p:txBody>
          <a:bodyPr/>
          <a:lstStyle/>
          <a:p>
            <a:endParaRPr lang="en-US"/>
          </a:p>
        </p:txBody>
      </p:sp>
      <p:sp>
        <p:nvSpPr>
          <p:cNvPr id="149516" name="Line 12"/>
          <p:cNvSpPr>
            <a:spLocks noChangeShapeType="1"/>
          </p:cNvSpPr>
          <p:nvPr/>
        </p:nvSpPr>
        <p:spPr bwMode="auto">
          <a:xfrm>
            <a:off x="6400800" y="2057400"/>
            <a:ext cx="838200" cy="0"/>
          </a:xfrm>
          <a:prstGeom prst="line">
            <a:avLst/>
          </a:prstGeom>
          <a:noFill/>
          <a:ln w="28575">
            <a:solidFill>
              <a:schemeClr val="tx1"/>
            </a:solidFill>
            <a:round/>
            <a:headEnd/>
            <a:tailEnd/>
          </a:ln>
          <a:effectLst/>
        </p:spPr>
        <p:txBody>
          <a:bodyPr/>
          <a:lstStyle/>
          <a:p>
            <a:endParaRPr lang="en-US"/>
          </a:p>
        </p:txBody>
      </p:sp>
      <p:sp>
        <p:nvSpPr>
          <p:cNvPr id="149517" name="Line 13"/>
          <p:cNvSpPr>
            <a:spLocks noChangeShapeType="1"/>
          </p:cNvSpPr>
          <p:nvPr/>
        </p:nvSpPr>
        <p:spPr bwMode="auto">
          <a:xfrm>
            <a:off x="5029200" y="2571750"/>
            <a:ext cx="2286000" cy="0"/>
          </a:xfrm>
          <a:prstGeom prst="line">
            <a:avLst/>
          </a:prstGeom>
          <a:noFill/>
          <a:ln w="38100">
            <a:solidFill>
              <a:schemeClr val="accent2"/>
            </a:solidFill>
            <a:round/>
            <a:headEnd/>
            <a:tailEnd/>
          </a:ln>
          <a:effectLst/>
        </p:spPr>
        <p:txBody>
          <a:bodyPr/>
          <a:lstStyle/>
          <a:p>
            <a:endParaRPr lang="en-US"/>
          </a:p>
        </p:txBody>
      </p:sp>
      <p:sp>
        <p:nvSpPr>
          <p:cNvPr id="14" name="Slide Number Placeholder 13"/>
          <p:cNvSpPr>
            <a:spLocks noGrp="1"/>
          </p:cNvSpPr>
          <p:nvPr>
            <p:ph type="sldNum" sz="quarter" idx="12"/>
          </p:nvPr>
        </p:nvSpPr>
        <p:spPr/>
        <p:txBody>
          <a:bodyPr/>
          <a:lstStyle/>
          <a:p>
            <a:fld id="{E05827A7-A2AA-4792-911E-566E9E3D2953}"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en-US"/>
              <a:t>Graphic Symbols</a:t>
            </a:r>
          </a:p>
        </p:txBody>
      </p:sp>
      <p:pic>
        <p:nvPicPr>
          <p:cNvPr id="150531" name="Picture 3" descr="08"/>
          <p:cNvPicPr>
            <a:picLocks noChangeAspect="1" noChangeArrowheads="1"/>
          </p:cNvPicPr>
          <p:nvPr/>
        </p:nvPicPr>
        <p:blipFill>
          <a:blip r:embed="rId2"/>
          <a:srcRect b="16118"/>
          <a:stretch>
            <a:fillRect/>
          </a:stretch>
        </p:blipFill>
        <p:spPr bwMode="auto">
          <a:xfrm>
            <a:off x="1419225" y="1447800"/>
            <a:ext cx="6151563" cy="2093913"/>
          </a:xfrm>
          <a:prstGeom prst="rect">
            <a:avLst/>
          </a:prstGeom>
          <a:noFill/>
        </p:spPr>
      </p:pic>
      <p:pic>
        <p:nvPicPr>
          <p:cNvPr id="150532" name="Picture 4" descr="09"/>
          <p:cNvPicPr>
            <a:picLocks noChangeAspect="1" noChangeArrowheads="1"/>
          </p:cNvPicPr>
          <p:nvPr/>
        </p:nvPicPr>
        <p:blipFill>
          <a:blip r:embed="rId3"/>
          <a:srcRect b="17120"/>
          <a:stretch>
            <a:fillRect/>
          </a:stretch>
        </p:blipFill>
        <p:spPr bwMode="auto">
          <a:xfrm>
            <a:off x="0" y="4038600"/>
            <a:ext cx="9144000" cy="2387600"/>
          </a:xfrm>
          <a:prstGeom prst="rect">
            <a:avLst/>
          </a:prstGeom>
          <a:noFill/>
        </p:spPr>
      </p:pic>
      <p:sp>
        <p:nvSpPr>
          <p:cNvPr id="7" name="Slide Number Placeholder 6"/>
          <p:cNvSpPr>
            <a:spLocks noGrp="1"/>
          </p:cNvSpPr>
          <p:nvPr>
            <p:ph type="sldNum" sz="quarter" idx="12"/>
          </p:nvPr>
        </p:nvSpPr>
        <p:spPr/>
        <p:txBody>
          <a:bodyPr/>
          <a:lstStyle/>
          <a:p>
            <a:fld id="{E05827A7-A2AA-4792-911E-566E9E3D2953}"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0" y="0"/>
            <a:ext cx="9144000" cy="1143000"/>
          </a:xfrm>
          <a:solidFill>
            <a:srgbClr val="FFFF00"/>
          </a:solidFill>
        </p:spPr>
        <p:txBody>
          <a:bodyPr/>
          <a:lstStyle/>
          <a:p>
            <a:r>
              <a:rPr lang="en-US" sz="6000" b="1" dirty="0">
                <a:solidFill>
                  <a:srgbClr val="FF0000"/>
                </a:solidFill>
                <a:effectLst>
                  <a:outerShdw blurRad="38100" dist="38100" dir="2700000" algn="tl">
                    <a:srgbClr val="000000">
                      <a:alpha val="43137"/>
                    </a:srgbClr>
                  </a:outerShdw>
                </a:effectLst>
              </a:rPr>
              <a:t>Boolean Functions</a:t>
            </a:r>
          </a:p>
        </p:txBody>
      </p:sp>
      <p:sp>
        <p:nvSpPr>
          <p:cNvPr id="153603" name="Rectangle 3"/>
          <p:cNvSpPr>
            <a:spLocks noGrp="1" noChangeArrowheads="1"/>
          </p:cNvSpPr>
          <p:nvPr>
            <p:ph type="body" idx="1"/>
          </p:nvPr>
        </p:nvSpPr>
        <p:spPr>
          <a:xfrm>
            <a:off x="304800" y="1501697"/>
            <a:ext cx="8705385" cy="4977161"/>
          </a:xfrm>
        </p:spPr>
        <p:txBody>
          <a:bodyPr/>
          <a:lstStyle/>
          <a:p>
            <a:pPr>
              <a:lnSpc>
                <a:spcPct val="90000"/>
              </a:lnSpc>
            </a:pPr>
            <a:r>
              <a:rPr lang="en-US" sz="2800" dirty="0">
                <a:solidFill>
                  <a:srgbClr val="FF0000"/>
                </a:solidFill>
              </a:rPr>
              <a:t>Product Terms</a:t>
            </a:r>
          </a:p>
          <a:p>
            <a:pPr lvl="1">
              <a:lnSpc>
                <a:spcPct val="90000"/>
              </a:lnSpc>
            </a:pPr>
            <a:r>
              <a:rPr lang="en-US" sz="2400" dirty="0"/>
              <a:t>Comprised of literals (including complements), AND</a:t>
            </a:r>
          </a:p>
          <a:p>
            <a:pPr lvl="1">
              <a:lnSpc>
                <a:spcPct val="90000"/>
              </a:lnSpc>
            </a:pPr>
            <a:r>
              <a:rPr lang="en-US" sz="2400" dirty="0"/>
              <a:t>X</a:t>
            </a:r>
            <a:r>
              <a:rPr lang="en-US" sz="2400" dirty="0">
                <a:latin typeface="Symbol" pitchFamily="18" charset="2"/>
              </a:rPr>
              <a:t>×</a:t>
            </a:r>
            <a:r>
              <a:rPr lang="en-US" sz="2400" dirty="0"/>
              <a:t>Y</a:t>
            </a:r>
            <a:r>
              <a:rPr lang="en-US" sz="2400" dirty="0">
                <a:latin typeface="Symbol" pitchFamily="18" charset="2"/>
              </a:rPr>
              <a:t>×</a:t>
            </a:r>
            <a:r>
              <a:rPr lang="en-US" sz="2400" dirty="0"/>
              <a:t>Z      A</a:t>
            </a:r>
            <a:r>
              <a:rPr lang="en-US" sz="2400" dirty="0">
                <a:latin typeface="Symbol" pitchFamily="18" charset="2"/>
              </a:rPr>
              <a:t>×</a:t>
            </a:r>
            <a:r>
              <a:rPr lang="en-US" sz="2400" dirty="0"/>
              <a:t>B</a:t>
            </a:r>
            <a:r>
              <a:rPr lang="en-US" sz="2400" dirty="0">
                <a:latin typeface="Symbol" pitchFamily="18" charset="2"/>
              </a:rPr>
              <a:t>×</a:t>
            </a:r>
            <a:r>
              <a:rPr lang="en-US" sz="2400" dirty="0"/>
              <a:t>C</a:t>
            </a:r>
          </a:p>
          <a:p>
            <a:pPr>
              <a:lnSpc>
                <a:spcPct val="90000"/>
              </a:lnSpc>
            </a:pPr>
            <a:r>
              <a:rPr lang="en-US" sz="2800" dirty="0">
                <a:solidFill>
                  <a:srgbClr val="FF0000"/>
                </a:solidFill>
              </a:rPr>
              <a:t>Sum Terms</a:t>
            </a:r>
          </a:p>
          <a:p>
            <a:pPr lvl="1">
              <a:lnSpc>
                <a:spcPct val="90000"/>
              </a:lnSpc>
            </a:pPr>
            <a:r>
              <a:rPr lang="en-US" sz="2400" dirty="0"/>
              <a:t>Comprised of literals (including complements), OR</a:t>
            </a:r>
          </a:p>
          <a:p>
            <a:pPr lvl="1">
              <a:lnSpc>
                <a:spcPct val="90000"/>
              </a:lnSpc>
            </a:pPr>
            <a:r>
              <a:rPr lang="en-US" sz="2400" dirty="0"/>
              <a:t>X + Y + Z      A + B + C</a:t>
            </a:r>
          </a:p>
          <a:p>
            <a:pPr>
              <a:lnSpc>
                <a:spcPct val="90000"/>
              </a:lnSpc>
            </a:pPr>
            <a:r>
              <a:rPr lang="en-US" sz="2800" dirty="0"/>
              <a:t>Sum of Products (SOP)</a:t>
            </a:r>
          </a:p>
          <a:p>
            <a:pPr lvl="1">
              <a:lnSpc>
                <a:spcPct val="90000"/>
              </a:lnSpc>
            </a:pPr>
            <a:r>
              <a:rPr lang="en-US" sz="2400" dirty="0"/>
              <a:t>X</a:t>
            </a:r>
            <a:r>
              <a:rPr lang="en-US" sz="2400" dirty="0">
                <a:latin typeface="Symbol" pitchFamily="18" charset="2"/>
              </a:rPr>
              <a:t>×</a:t>
            </a:r>
            <a:r>
              <a:rPr lang="en-US" sz="2400" dirty="0"/>
              <a:t>Y + X</a:t>
            </a:r>
            <a:r>
              <a:rPr lang="en-US" sz="2400" dirty="0">
                <a:latin typeface="Symbol" pitchFamily="18" charset="2"/>
              </a:rPr>
              <a:t>×</a:t>
            </a:r>
            <a:r>
              <a:rPr lang="en-US" sz="2400" dirty="0"/>
              <a:t>Z   -- note: parentheses not needed</a:t>
            </a:r>
          </a:p>
          <a:p>
            <a:pPr>
              <a:lnSpc>
                <a:spcPct val="90000"/>
              </a:lnSpc>
            </a:pPr>
            <a:r>
              <a:rPr lang="en-US" sz="2800" dirty="0">
                <a:solidFill>
                  <a:srgbClr val="FF0000"/>
                </a:solidFill>
              </a:rPr>
              <a:t>Product of Sums (POS)</a:t>
            </a:r>
          </a:p>
          <a:p>
            <a:pPr lvl="1">
              <a:lnSpc>
                <a:spcPct val="90000"/>
              </a:lnSpc>
            </a:pPr>
            <a:r>
              <a:rPr lang="en-US" sz="2400" dirty="0"/>
              <a:t>(X + Y) </a:t>
            </a:r>
            <a:r>
              <a:rPr lang="en-US" sz="2400" dirty="0">
                <a:latin typeface="Symbol" pitchFamily="18" charset="2"/>
              </a:rPr>
              <a:t>×</a:t>
            </a:r>
            <a:r>
              <a:rPr lang="en-US" sz="2400" dirty="0"/>
              <a:t> (X + Z)</a:t>
            </a:r>
          </a:p>
          <a:p>
            <a:pPr>
              <a:lnSpc>
                <a:spcPct val="90000"/>
              </a:lnSpc>
            </a:pPr>
            <a:r>
              <a:rPr lang="en-US" sz="2800" dirty="0"/>
              <a:t>F(X,Y,Z) =  Boolean function of </a:t>
            </a:r>
            <a:r>
              <a:rPr lang="en-US" sz="2800" dirty="0">
                <a:solidFill>
                  <a:srgbClr val="FF0000"/>
                </a:solidFill>
              </a:rPr>
              <a:t>3 variables</a:t>
            </a:r>
            <a:r>
              <a:rPr lang="en-US" sz="2800" dirty="0"/>
              <a:t>: X,Y,Z</a:t>
            </a:r>
          </a:p>
        </p:txBody>
      </p:sp>
      <p:sp>
        <p:nvSpPr>
          <p:cNvPr id="153605" name="Line 5"/>
          <p:cNvSpPr>
            <a:spLocks noChangeShapeType="1"/>
          </p:cNvSpPr>
          <p:nvPr/>
        </p:nvSpPr>
        <p:spPr bwMode="auto">
          <a:xfrm>
            <a:off x="2012795" y="4545980"/>
            <a:ext cx="304800" cy="0"/>
          </a:xfrm>
          <a:prstGeom prst="line">
            <a:avLst/>
          </a:prstGeom>
          <a:noFill/>
          <a:ln w="19050">
            <a:solidFill>
              <a:schemeClr val="tx1"/>
            </a:solidFill>
            <a:round/>
            <a:headEnd/>
            <a:tailEnd/>
          </a:ln>
          <a:effectLst/>
        </p:spPr>
        <p:txBody>
          <a:bodyPr/>
          <a:lstStyle/>
          <a:p>
            <a:endParaRPr lang="en-US"/>
          </a:p>
        </p:txBody>
      </p:sp>
      <p:sp>
        <p:nvSpPr>
          <p:cNvPr id="153606" name="Line 6"/>
          <p:cNvSpPr>
            <a:spLocks noChangeShapeType="1"/>
          </p:cNvSpPr>
          <p:nvPr/>
        </p:nvSpPr>
        <p:spPr bwMode="auto">
          <a:xfrm>
            <a:off x="1312127" y="4547839"/>
            <a:ext cx="304800" cy="0"/>
          </a:xfrm>
          <a:prstGeom prst="line">
            <a:avLst/>
          </a:prstGeom>
          <a:noFill/>
          <a:ln w="19050">
            <a:solidFill>
              <a:schemeClr val="tx1"/>
            </a:solidFill>
            <a:round/>
            <a:headEnd/>
            <a:tailEnd/>
          </a:ln>
          <a:effectLst/>
        </p:spPr>
        <p:txBody>
          <a:bodyPr/>
          <a:lstStyle/>
          <a:p>
            <a:endParaRPr lang="en-US"/>
          </a:p>
        </p:txBody>
      </p:sp>
      <p:sp>
        <p:nvSpPr>
          <p:cNvPr id="9" name="Slide Number Placeholder 8"/>
          <p:cNvSpPr>
            <a:spLocks noGrp="1"/>
          </p:cNvSpPr>
          <p:nvPr>
            <p:ph type="sldNum" sz="quarter" idx="12"/>
          </p:nvPr>
        </p:nvSpPr>
        <p:spPr/>
        <p:txBody>
          <a:bodyPr/>
          <a:lstStyle/>
          <a:p>
            <a:fld id="{79863A32-ECEB-40DD-858C-2AAB5473021C}"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a:xfrm>
            <a:off x="609600" y="0"/>
            <a:ext cx="7772400" cy="1143000"/>
          </a:xfrm>
        </p:spPr>
        <p:txBody>
          <a:bodyPr/>
          <a:lstStyle/>
          <a:p>
            <a:r>
              <a:rPr lang="en-US"/>
              <a:t>Truth Tables</a:t>
            </a:r>
          </a:p>
        </p:txBody>
      </p:sp>
      <p:grpSp>
        <p:nvGrpSpPr>
          <p:cNvPr id="304142" name="Group 14"/>
          <p:cNvGrpSpPr>
            <a:grpSpLocks/>
          </p:cNvGrpSpPr>
          <p:nvPr/>
        </p:nvGrpSpPr>
        <p:grpSpPr bwMode="auto">
          <a:xfrm>
            <a:off x="5481642" y="1828800"/>
            <a:ext cx="3357567" cy="4803775"/>
            <a:chOff x="3453" y="1152"/>
            <a:chExt cx="2115" cy="3026"/>
          </a:xfrm>
        </p:grpSpPr>
        <p:sp>
          <p:nvSpPr>
            <p:cNvPr id="304131" name="Text Box 3"/>
            <p:cNvSpPr txBox="1">
              <a:spLocks noChangeArrowheads="1"/>
            </p:cNvSpPr>
            <p:nvPr/>
          </p:nvSpPr>
          <p:spPr bwMode="auto">
            <a:xfrm>
              <a:off x="3552" y="1152"/>
              <a:ext cx="2016" cy="2869"/>
            </a:xfrm>
            <a:prstGeom prst="rect">
              <a:avLst/>
            </a:prstGeom>
            <a:noFill/>
            <a:ln w="9525">
              <a:noFill/>
              <a:miter lim="800000"/>
              <a:headEnd/>
              <a:tailEnd/>
            </a:ln>
            <a:effectLst/>
          </p:spPr>
          <p:txBody>
            <a:bodyPr>
              <a:spAutoFit/>
            </a:bodyPr>
            <a:lstStyle/>
            <a:p>
              <a:pPr>
                <a:spcBef>
                  <a:spcPct val="50000"/>
                </a:spcBef>
              </a:pPr>
              <a:r>
                <a:rPr lang="en-US" sz="2000" dirty="0">
                  <a:latin typeface="+mj-lt"/>
                </a:rPr>
                <a:t>B</a:t>
              </a:r>
              <a:r>
                <a:rPr lang="en-US" sz="2000" baseline="-25000" dirty="0">
                  <a:latin typeface="+mj-lt"/>
                </a:rPr>
                <a:t>5</a:t>
              </a:r>
              <a:r>
                <a:rPr lang="en-US" sz="2000" dirty="0">
                  <a:latin typeface="+mj-lt"/>
                </a:rPr>
                <a:t> B</a:t>
              </a:r>
              <a:r>
                <a:rPr lang="en-US" sz="2000" baseline="-25000" dirty="0">
                  <a:latin typeface="+mj-lt"/>
                </a:rPr>
                <a:t>4</a:t>
              </a:r>
              <a:r>
                <a:rPr lang="en-US" sz="2000" dirty="0">
                  <a:latin typeface="+mj-lt"/>
                </a:rPr>
                <a:t> B</a:t>
              </a:r>
              <a:r>
                <a:rPr lang="en-US" sz="2000" baseline="-25000" dirty="0">
                  <a:latin typeface="+mj-lt"/>
                </a:rPr>
                <a:t>3</a:t>
              </a:r>
              <a:r>
                <a:rPr lang="en-US" sz="2000" dirty="0">
                  <a:latin typeface="+mj-lt"/>
                </a:rPr>
                <a:t> B</a:t>
              </a:r>
              <a:r>
                <a:rPr lang="en-US" sz="2000" baseline="-25000" dirty="0">
                  <a:latin typeface="+mj-lt"/>
                </a:rPr>
                <a:t>2</a:t>
              </a:r>
              <a:r>
                <a:rPr lang="en-US" sz="2000" dirty="0">
                  <a:latin typeface="+mj-lt"/>
                </a:rPr>
                <a:t> B</a:t>
              </a:r>
              <a:r>
                <a:rPr lang="en-US" sz="2000" baseline="-25000" dirty="0">
                  <a:latin typeface="+mj-lt"/>
                </a:rPr>
                <a:t>1</a:t>
              </a:r>
              <a:r>
                <a:rPr lang="en-US" sz="2000" dirty="0">
                  <a:latin typeface="+mj-lt"/>
                </a:rPr>
                <a:t> B</a:t>
              </a:r>
              <a:r>
                <a:rPr lang="en-US" sz="2000" baseline="-25000" dirty="0">
                  <a:latin typeface="+mj-lt"/>
                </a:rPr>
                <a:t>0</a:t>
              </a:r>
              <a:r>
                <a:rPr lang="en-US" sz="2000" dirty="0">
                  <a:latin typeface="+mj-lt"/>
                </a:rPr>
                <a:t>      F</a:t>
              </a:r>
            </a:p>
            <a:p>
              <a:pPr>
                <a:spcBef>
                  <a:spcPct val="50000"/>
                </a:spcBef>
              </a:pPr>
              <a:r>
                <a:rPr lang="en-US" sz="2000" dirty="0">
                  <a:latin typeface="+mj-lt"/>
                </a:rPr>
                <a:t>  0   0   0   0   0   0      0 </a:t>
              </a:r>
            </a:p>
            <a:p>
              <a:pPr>
                <a:spcBef>
                  <a:spcPct val="50000"/>
                </a:spcBef>
              </a:pPr>
              <a:r>
                <a:rPr lang="en-US" sz="2000" dirty="0">
                  <a:latin typeface="+mj-lt"/>
                </a:rPr>
                <a:t>  0   0   0   0   0   1      1 </a:t>
              </a:r>
            </a:p>
            <a:p>
              <a:pPr>
                <a:spcBef>
                  <a:spcPct val="50000"/>
                </a:spcBef>
              </a:pPr>
              <a:r>
                <a:rPr lang="en-US" sz="2000" dirty="0">
                  <a:latin typeface="+mj-lt"/>
                </a:rPr>
                <a:t>  0   0   0   0   1   0      1 </a:t>
              </a:r>
            </a:p>
            <a:p>
              <a:pPr>
                <a:spcBef>
                  <a:spcPct val="50000"/>
                </a:spcBef>
              </a:pPr>
              <a:r>
                <a:rPr lang="en-US" sz="2000" dirty="0">
                  <a:latin typeface="+mj-lt"/>
                </a:rPr>
                <a:t>  0   0   0   0   1   1      0</a:t>
              </a:r>
            </a:p>
            <a:p>
              <a:pPr>
                <a:spcBef>
                  <a:spcPct val="50000"/>
                </a:spcBef>
              </a:pPr>
              <a:r>
                <a:rPr lang="en-US" sz="2000" dirty="0">
                  <a:latin typeface="+mj-lt"/>
                </a:rPr>
                <a:t>                     .</a:t>
              </a:r>
            </a:p>
            <a:p>
              <a:pPr>
                <a:spcBef>
                  <a:spcPct val="50000"/>
                </a:spcBef>
              </a:pPr>
              <a:r>
                <a:rPr lang="en-US" sz="2000" dirty="0">
                  <a:latin typeface="+mj-lt"/>
                </a:rPr>
                <a:t>                     .</a:t>
              </a:r>
            </a:p>
            <a:p>
              <a:pPr>
                <a:spcBef>
                  <a:spcPct val="50000"/>
                </a:spcBef>
              </a:pPr>
              <a:r>
                <a:rPr lang="en-US" sz="2000" dirty="0">
                  <a:latin typeface="+mj-lt"/>
                </a:rPr>
                <a:t>                     .</a:t>
              </a:r>
            </a:p>
            <a:p>
              <a:pPr>
                <a:spcBef>
                  <a:spcPct val="50000"/>
                </a:spcBef>
              </a:pPr>
              <a:r>
                <a:rPr lang="en-US" sz="2000" dirty="0">
                  <a:latin typeface="+mj-lt"/>
                </a:rPr>
                <a:t>   1   1   1   1   1   1     1</a:t>
              </a:r>
            </a:p>
            <a:p>
              <a:pPr>
                <a:spcBef>
                  <a:spcPct val="50000"/>
                </a:spcBef>
              </a:pPr>
              <a:endParaRPr lang="en-US" sz="2000" dirty="0">
                <a:latin typeface="+mj-lt"/>
              </a:endParaRPr>
            </a:p>
          </p:txBody>
        </p:sp>
        <p:sp>
          <p:nvSpPr>
            <p:cNvPr id="304132" name="Line 4"/>
            <p:cNvSpPr>
              <a:spLocks noChangeShapeType="1"/>
            </p:cNvSpPr>
            <p:nvPr/>
          </p:nvSpPr>
          <p:spPr bwMode="auto">
            <a:xfrm>
              <a:off x="3453" y="1424"/>
              <a:ext cx="1968" cy="0"/>
            </a:xfrm>
            <a:prstGeom prst="line">
              <a:avLst/>
            </a:prstGeom>
            <a:noFill/>
            <a:ln w="9525">
              <a:solidFill>
                <a:schemeClr val="tx1"/>
              </a:solidFill>
              <a:round/>
              <a:headEnd/>
              <a:tailEnd/>
            </a:ln>
            <a:effectLst/>
          </p:spPr>
          <p:txBody>
            <a:bodyPr/>
            <a:lstStyle/>
            <a:p>
              <a:endParaRPr lang="en-US" sz="2000">
                <a:latin typeface="+mj-lt"/>
              </a:endParaRPr>
            </a:p>
          </p:txBody>
        </p:sp>
        <p:sp>
          <p:nvSpPr>
            <p:cNvPr id="304133" name="Line 5"/>
            <p:cNvSpPr>
              <a:spLocks noChangeShapeType="1"/>
            </p:cNvSpPr>
            <p:nvPr/>
          </p:nvSpPr>
          <p:spPr bwMode="auto">
            <a:xfrm>
              <a:off x="4799" y="1202"/>
              <a:ext cx="0" cy="2976"/>
            </a:xfrm>
            <a:prstGeom prst="line">
              <a:avLst/>
            </a:prstGeom>
            <a:noFill/>
            <a:ln w="9525">
              <a:solidFill>
                <a:schemeClr val="tx1"/>
              </a:solidFill>
              <a:round/>
              <a:headEnd/>
              <a:tailEnd/>
            </a:ln>
            <a:effectLst/>
          </p:spPr>
          <p:txBody>
            <a:bodyPr/>
            <a:lstStyle/>
            <a:p>
              <a:endParaRPr lang="en-US" sz="2000">
                <a:latin typeface="+mj-lt"/>
              </a:endParaRPr>
            </a:p>
          </p:txBody>
        </p:sp>
      </p:grpSp>
      <p:grpSp>
        <p:nvGrpSpPr>
          <p:cNvPr id="304134" name="Group 6"/>
          <p:cNvGrpSpPr>
            <a:grpSpLocks/>
          </p:cNvGrpSpPr>
          <p:nvPr/>
        </p:nvGrpSpPr>
        <p:grpSpPr bwMode="auto">
          <a:xfrm>
            <a:off x="3937003" y="1828800"/>
            <a:ext cx="1701801" cy="4554538"/>
            <a:chOff x="2480" y="1152"/>
            <a:chExt cx="1072" cy="2869"/>
          </a:xfrm>
        </p:grpSpPr>
        <p:sp>
          <p:nvSpPr>
            <p:cNvPr id="304135" name="AutoShape 7"/>
            <p:cNvSpPr>
              <a:spLocks/>
            </p:cNvSpPr>
            <p:nvPr/>
          </p:nvSpPr>
          <p:spPr bwMode="auto">
            <a:xfrm>
              <a:off x="3120" y="1511"/>
              <a:ext cx="240" cy="2219"/>
            </a:xfrm>
            <a:prstGeom prst="leftBrace">
              <a:avLst>
                <a:gd name="adj1" fmla="val 90000"/>
                <a:gd name="adj2" fmla="val 50000"/>
              </a:avLst>
            </a:prstGeom>
            <a:noFill/>
            <a:ln w="9525">
              <a:solidFill>
                <a:schemeClr val="tx1"/>
              </a:solidFill>
              <a:round/>
              <a:headEnd/>
              <a:tailEnd/>
            </a:ln>
            <a:effectLst/>
          </p:spPr>
          <p:txBody>
            <a:bodyPr wrap="none" anchor="ctr"/>
            <a:lstStyle/>
            <a:p>
              <a:endParaRPr lang="en-US" sz="2000">
                <a:latin typeface="+mj-lt"/>
              </a:endParaRPr>
            </a:p>
          </p:txBody>
        </p:sp>
        <p:sp>
          <p:nvSpPr>
            <p:cNvPr id="304136" name="Text Box 8"/>
            <p:cNvSpPr txBox="1">
              <a:spLocks noChangeArrowheads="1"/>
            </p:cNvSpPr>
            <p:nvPr/>
          </p:nvSpPr>
          <p:spPr bwMode="auto">
            <a:xfrm>
              <a:off x="3168" y="1152"/>
              <a:ext cx="384" cy="2869"/>
            </a:xfrm>
            <a:prstGeom prst="rect">
              <a:avLst/>
            </a:prstGeom>
            <a:noFill/>
            <a:ln w="9525">
              <a:noFill/>
              <a:miter lim="800000"/>
              <a:headEnd/>
              <a:tailEnd/>
            </a:ln>
            <a:effectLst/>
          </p:spPr>
          <p:txBody>
            <a:bodyPr>
              <a:spAutoFit/>
            </a:bodyPr>
            <a:lstStyle/>
            <a:p>
              <a:pPr algn="r">
                <a:spcBef>
                  <a:spcPct val="50000"/>
                </a:spcBef>
              </a:pPr>
              <a:endParaRPr lang="en-US" sz="2000" dirty="0">
                <a:latin typeface="+mj-lt"/>
              </a:endParaRPr>
            </a:p>
            <a:p>
              <a:pPr algn="r">
                <a:spcBef>
                  <a:spcPct val="50000"/>
                </a:spcBef>
              </a:pPr>
              <a:r>
                <a:rPr lang="en-US" sz="2000" dirty="0">
                  <a:solidFill>
                    <a:srgbClr val="FF0000"/>
                  </a:solidFill>
                  <a:latin typeface="+mj-lt"/>
                </a:rPr>
                <a:t>0 </a:t>
              </a:r>
            </a:p>
            <a:p>
              <a:pPr algn="r">
                <a:spcBef>
                  <a:spcPct val="50000"/>
                </a:spcBef>
              </a:pPr>
              <a:r>
                <a:rPr lang="en-US" sz="2000" dirty="0">
                  <a:solidFill>
                    <a:srgbClr val="FF0000"/>
                  </a:solidFill>
                  <a:latin typeface="+mj-lt"/>
                </a:rPr>
                <a:t>1 </a:t>
              </a:r>
            </a:p>
            <a:p>
              <a:pPr algn="r">
                <a:spcBef>
                  <a:spcPct val="50000"/>
                </a:spcBef>
              </a:pPr>
              <a:r>
                <a:rPr lang="en-US" sz="2000" dirty="0">
                  <a:solidFill>
                    <a:srgbClr val="FF0000"/>
                  </a:solidFill>
                  <a:latin typeface="+mj-lt"/>
                </a:rPr>
                <a:t>2 </a:t>
              </a:r>
            </a:p>
            <a:p>
              <a:pPr algn="r">
                <a:spcBef>
                  <a:spcPct val="50000"/>
                </a:spcBef>
              </a:pPr>
              <a:r>
                <a:rPr lang="en-US" sz="2000" dirty="0">
                  <a:solidFill>
                    <a:srgbClr val="FF0000"/>
                  </a:solidFill>
                  <a:latin typeface="+mj-lt"/>
                </a:rPr>
                <a:t>3</a:t>
              </a:r>
            </a:p>
            <a:p>
              <a:pPr algn="r">
                <a:spcBef>
                  <a:spcPct val="50000"/>
                </a:spcBef>
              </a:pPr>
              <a:r>
                <a:rPr lang="en-US" sz="2000" dirty="0">
                  <a:solidFill>
                    <a:srgbClr val="FF0000"/>
                  </a:solidFill>
                  <a:latin typeface="+mj-lt"/>
                </a:rPr>
                <a:t>.</a:t>
              </a:r>
            </a:p>
            <a:p>
              <a:pPr algn="r">
                <a:spcBef>
                  <a:spcPct val="50000"/>
                </a:spcBef>
              </a:pPr>
              <a:r>
                <a:rPr lang="en-US" sz="2000" dirty="0">
                  <a:solidFill>
                    <a:srgbClr val="FF0000"/>
                  </a:solidFill>
                  <a:latin typeface="+mj-lt"/>
                </a:rPr>
                <a:t>.</a:t>
              </a:r>
            </a:p>
            <a:p>
              <a:pPr algn="r">
                <a:spcBef>
                  <a:spcPct val="50000"/>
                </a:spcBef>
              </a:pPr>
              <a:r>
                <a:rPr lang="en-US" sz="2000" dirty="0">
                  <a:solidFill>
                    <a:srgbClr val="FF0000"/>
                  </a:solidFill>
                  <a:latin typeface="+mj-lt"/>
                </a:rPr>
                <a:t>.</a:t>
              </a:r>
            </a:p>
            <a:p>
              <a:pPr algn="r">
                <a:spcBef>
                  <a:spcPct val="50000"/>
                </a:spcBef>
              </a:pPr>
              <a:r>
                <a:rPr lang="en-US" sz="2000" dirty="0">
                  <a:solidFill>
                    <a:srgbClr val="FF0000"/>
                  </a:solidFill>
                  <a:latin typeface="+mj-lt"/>
                </a:rPr>
                <a:t>63</a:t>
              </a:r>
            </a:p>
            <a:p>
              <a:pPr algn="r">
                <a:spcBef>
                  <a:spcPct val="50000"/>
                </a:spcBef>
              </a:pPr>
              <a:endParaRPr lang="en-US" sz="2000" dirty="0">
                <a:solidFill>
                  <a:srgbClr val="FF0000"/>
                </a:solidFill>
                <a:latin typeface="+mj-lt"/>
              </a:endParaRPr>
            </a:p>
          </p:txBody>
        </p:sp>
        <p:sp>
          <p:nvSpPr>
            <p:cNvPr id="304137" name="Text Box 9"/>
            <p:cNvSpPr txBox="1">
              <a:spLocks noChangeArrowheads="1"/>
            </p:cNvSpPr>
            <p:nvPr/>
          </p:nvSpPr>
          <p:spPr bwMode="auto">
            <a:xfrm>
              <a:off x="2480" y="2505"/>
              <a:ext cx="570" cy="252"/>
            </a:xfrm>
            <a:prstGeom prst="rect">
              <a:avLst/>
            </a:prstGeom>
            <a:noFill/>
            <a:ln w="9525">
              <a:noFill/>
              <a:miter lim="800000"/>
              <a:headEnd/>
              <a:tailEnd/>
            </a:ln>
            <a:effectLst/>
          </p:spPr>
          <p:txBody>
            <a:bodyPr wrap="none">
              <a:spAutoFit/>
            </a:bodyPr>
            <a:lstStyle/>
            <a:p>
              <a:pPr algn="ctr"/>
              <a:r>
                <a:rPr lang="en-US" sz="2000" dirty="0">
                  <a:solidFill>
                    <a:srgbClr val="FF0000"/>
                  </a:solidFill>
                  <a:latin typeface="+mj-lt"/>
                </a:rPr>
                <a:t>2</a:t>
              </a:r>
              <a:r>
                <a:rPr lang="en-US" sz="2000" baseline="30000" dirty="0">
                  <a:solidFill>
                    <a:srgbClr val="FF0000"/>
                  </a:solidFill>
                  <a:latin typeface="+mj-lt"/>
                </a:rPr>
                <a:t>6</a:t>
              </a:r>
              <a:r>
                <a:rPr lang="en-US" sz="2000" dirty="0">
                  <a:solidFill>
                    <a:srgbClr val="FF0000"/>
                  </a:solidFill>
                  <a:latin typeface="+mj-lt"/>
                </a:rPr>
                <a:t> = 64</a:t>
              </a:r>
            </a:p>
          </p:txBody>
        </p:sp>
      </p:grpSp>
      <p:sp>
        <p:nvSpPr>
          <p:cNvPr id="304138" name="Text Box 10"/>
          <p:cNvSpPr txBox="1">
            <a:spLocks noChangeArrowheads="1"/>
          </p:cNvSpPr>
          <p:nvPr/>
        </p:nvSpPr>
        <p:spPr bwMode="auto">
          <a:xfrm>
            <a:off x="180975" y="1143000"/>
            <a:ext cx="8868390" cy="1077218"/>
          </a:xfrm>
          <a:prstGeom prst="rect">
            <a:avLst/>
          </a:prstGeom>
          <a:noFill/>
          <a:ln w="9525">
            <a:noFill/>
            <a:miter lim="800000"/>
            <a:headEnd/>
            <a:tailEnd/>
          </a:ln>
          <a:effectLst/>
        </p:spPr>
        <p:txBody>
          <a:bodyPr wrap="none">
            <a:spAutoFit/>
          </a:bodyPr>
          <a:lstStyle/>
          <a:p>
            <a:r>
              <a:rPr lang="en-US" sz="3200" dirty="0">
                <a:solidFill>
                  <a:srgbClr val="00B050"/>
                </a:solidFill>
                <a:latin typeface="+mj-lt"/>
              </a:rPr>
              <a:t>Question:  </a:t>
            </a:r>
            <a:r>
              <a:rPr lang="en-US" sz="3200" dirty="0">
                <a:latin typeface="+mj-lt"/>
              </a:rPr>
              <a:t>How many rows are there in a truth table</a:t>
            </a:r>
          </a:p>
          <a:p>
            <a:r>
              <a:rPr lang="en-US" sz="3200" dirty="0">
                <a:latin typeface="+mj-lt"/>
              </a:rPr>
              <a:t>for </a:t>
            </a:r>
            <a:r>
              <a:rPr lang="en-US" sz="3200" i="1" dirty="0">
                <a:latin typeface="+mj-lt"/>
              </a:rPr>
              <a:t>n</a:t>
            </a:r>
            <a:r>
              <a:rPr lang="en-US" sz="3200" dirty="0">
                <a:latin typeface="+mj-lt"/>
              </a:rPr>
              <a:t> variables?</a:t>
            </a:r>
            <a:endParaRPr lang="en-US" sz="3200" baseline="30000" dirty="0">
              <a:solidFill>
                <a:srgbClr val="FF0000"/>
              </a:solidFill>
              <a:latin typeface="+mj-lt"/>
            </a:endParaRPr>
          </a:p>
        </p:txBody>
      </p:sp>
      <p:sp>
        <p:nvSpPr>
          <p:cNvPr id="304139" name="Text Box 11"/>
          <p:cNvSpPr txBox="1">
            <a:spLocks noChangeArrowheads="1"/>
          </p:cNvSpPr>
          <p:nvPr/>
        </p:nvSpPr>
        <p:spPr bwMode="auto">
          <a:xfrm>
            <a:off x="304800" y="2362200"/>
            <a:ext cx="4946419" cy="1569660"/>
          </a:xfrm>
          <a:prstGeom prst="rect">
            <a:avLst/>
          </a:prstGeom>
          <a:noFill/>
          <a:ln w="9525">
            <a:noFill/>
            <a:miter lim="800000"/>
            <a:headEnd/>
            <a:tailEnd/>
          </a:ln>
          <a:effectLst/>
        </p:spPr>
        <p:txBody>
          <a:bodyPr wrap="none">
            <a:spAutoFit/>
          </a:bodyPr>
          <a:lstStyle/>
          <a:p>
            <a:r>
              <a:rPr lang="en-US">
                <a:solidFill>
                  <a:srgbClr val="FF0000"/>
                </a:solidFill>
                <a:latin typeface="+mj-lt"/>
              </a:rPr>
              <a:t>As many rows as unique combinations</a:t>
            </a:r>
          </a:p>
          <a:p>
            <a:r>
              <a:rPr lang="en-US">
                <a:solidFill>
                  <a:srgbClr val="FF0000"/>
                </a:solidFill>
                <a:latin typeface="+mj-lt"/>
              </a:rPr>
              <a:t>of inputs</a:t>
            </a:r>
          </a:p>
          <a:p>
            <a:endParaRPr lang="en-US">
              <a:solidFill>
                <a:srgbClr val="FF0000"/>
              </a:solidFill>
              <a:latin typeface="+mj-lt"/>
            </a:endParaRPr>
          </a:p>
          <a:p>
            <a:r>
              <a:rPr lang="en-US">
                <a:solidFill>
                  <a:srgbClr val="FF0000"/>
                </a:solidFill>
                <a:latin typeface="+mj-lt"/>
              </a:rPr>
              <a:t>Enumerate by counting in binary</a:t>
            </a:r>
          </a:p>
        </p:txBody>
      </p:sp>
      <p:sp>
        <p:nvSpPr>
          <p:cNvPr id="304140" name="Text Box 12"/>
          <p:cNvSpPr txBox="1">
            <a:spLocks noChangeArrowheads="1"/>
          </p:cNvSpPr>
          <p:nvPr/>
        </p:nvSpPr>
        <p:spPr bwMode="auto">
          <a:xfrm>
            <a:off x="3200400" y="1676400"/>
            <a:ext cx="537327" cy="954107"/>
          </a:xfrm>
          <a:prstGeom prst="rect">
            <a:avLst/>
          </a:prstGeom>
          <a:noFill/>
          <a:ln w="9525">
            <a:noFill/>
            <a:miter lim="800000"/>
            <a:headEnd/>
            <a:tailEnd/>
          </a:ln>
          <a:effectLst/>
        </p:spPr>
        <p:txBody>
          <a:bodyPr wrap="none">
            <a:spAutoFit/>
          </a:bodyPr>
          <a:lstStyle/>
          <a:p>
            <a:pPr algn="ctr"/>
            <a:r>
              <a:rPr lang="en-US" sz="3200">
                <a:solidFill>
                  <a:srgbClr val="FF0000"/>
                </a:solidFill>
                <a:latin typeface="+mj-lt"/>
              </a:rPr>
              <a:t>2</a:t>
            </a:r>
            <a:r>
              <a:rPr lang="en-US" sz="3200" baseline="30000">
                <a:solidFill>
                  <a:srgbClr val="FF0000"/>
                </a:solidFill>
                <a:latin typeface="+mj-lt"/>
              </a:rPr>
              <a:t>n</a:t>
            </a:r>
          </a:p>
          <a:p>
            <a:pPr algn="ctr"/>
            <a:endParaRPr lang="en-US">
              <a:latin typeface="+mj-lt"/>
            </a:endParaRPr>
          </a:p>
        </p:txBody>
      </p:sp>
      <p:sp>
        <p:nvSpPr>
          <p:cNvPr id="16" name="Slide Number Placeholder 15"/>
          <p:cNvSpPr>
            <a:spLocks noGrp="1"/>
          </p:cNvSpPr>
          <p:nvPr>
            <p:ph type="sldNum" sz="quarter" idx="12"/>
          </p:nvPr>
        </p:nvSpPr>
        <p:spPr/>
        <p:txBody>
          <a:bodyPr/>
          <a:lstStyle/>
          <a:p>
            <a:fld id="{E05827A7-A2AA-4792-911E-566E9E3D2953}" type="slidenum">
              <a:rPr lang="en-US" smtClean="0"/>
              <a:pPr/>
              <a:t>18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041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41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3041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41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9" grpId="0" autoUpdateAnimBg="0"/>
      <p:bldP spid="304140"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solidFill>
            <a:srgbClr val="FFFF00"/>
          </a:solidFill>
        </p:spPr>
        <p:txBody>
          <a:bodyPr/>
          <a:lstStyle/>
          <a:p>
            <a:r>
              <a:rPr lang="en-US" dirty="0"/>
              <a:t>Boolean Algebra -- Manipulation</a:t>
            </a:r>
          </a:p>
        </p:txBody>
      </p:sp>
      <p:sp>
        <p:nvSpPr>
          <p:cNvPr id="151555" name="Rectangle 3"/>
          <p:cNvSpPr>
            <a:spLocks noGrp="1" noChangeArrowheads="1"/>
          </p:cNvSpPr>
          <p:nvPr>
            <p:ph type="body" idx="1"/>
          </p:nvPr>
        </p:nvSpPr>
        <p:spPr/>
        <p:txBody>
          <a:bodyPr/>
          <a:lstStyle/>
          <a:p>
            <a:r>
              <a:rPr lang="en-US" dirty="0">
                <a:solidFill>
                  <a:srgbClr val="FF0000"/>
                </a:solidFill>
              </a:rPr>
              <a:t>Simplify</a:t>
            </a:r>
          </a:p>
          <a:p>
            <a:pPr lvl="1"/>
            <a:r>
              <a:rPr lang="en-US" dirty="0"/>
              <a:t>Literal Count Reduction</a:t>
            </a:r>
          </a:p>
          <a:p>
            <a:pPr lvl="1"/>
            <a:r>
              <a:rPr lang="en-US" dirty="0"/>
              <a:t>Reduce Number of Terms</a:t>
            </a:r>
          </a:p>
          <a:p>
            <a:r>
              <a:rPr lang="en-US" dirty="0">
                <a:solidFill>
                  <a:srgbClr val="FF0000"/>
                </a:solidFill>
              </a:rPr>
              <a:t>Transform: </a:t>
            </a:r>
            <a:r>
              <a:rPr lang="en-US" dirty="0"/>
              <a:t>Put in Preferred Form</a:t>
            </a:r>
          </a:p>
          <a:p>
            <a:pPr lvl="1"/>
            <a:r>
              <a:rPr lang="en-US" dirty="0"/>
              <a:t>AND/OR</a:t>
            </a:r>
          </a:p>
          <a:p>
            <a:pPr lvl="1"/>
            <a:r>
              <a:rPr lang="en-US" dirty="0"/>
              <a:t>NAND/NOR</a:t>
            </a:r>
          </a:p>
        </p:txBody>
      </p:sp>
      <p:sp>
        <p:nvSpPr>
          <p:cNvPr id="6" name="Slide Number Placeholder 5"/>
          <p:cNvSpPr>
            <a:spLocks noGrp="1"/>
          </p:cNvSpPr>
          <p:nvPr>
            <p:ph type="sldNum" sz="quarter" idx="12"/>
          </p:nvPr>
        </p:nvSpPr>
        <p:spPr/>
        <p:txBody>
          <a:bodyPr/>
          <a:lstStyle/>
          <a:p>
            <a:fld id="{79863A32-ECEB-40DD-858C-2AAB5473021C}" type="slidenum">
              <a:rPr lang="en-US" smtClean="0"/>
              <a:pPr/>
              <a:t>19</a:t>
            </a:fld>
            <a:endParaRPr lang="en-US"/>
          </a:p>
        </p:txBody>
      </p:sp>
      <p:sp>
        <p:nvSpPr>
          <p:cNvPr id="2" name="Rectangle 1"/>
          <p:cNvSpPr/>
          <p:nvPr/>
        </p:nvSpPr>
        <p:spPr>
          <a:xfrm>
            <a:off x="568712" y="5495835"/>
            <a:ext cx="4572000" cy="1200329"/>
          </a:xfrm>
          <a:prstGeom prst="rect">
            <a:avLst/>
          </a:prstGeom>
          <a:solidFill>
            <a:schemeClr val="accent1">
              <a:lumMod val="20000"/>
              <a:lumOff val="80000"/>
            </a:schemeClr>
          </a:solidFill>
        </p:spPr>
        <p:txBody>
          <a:bodyPr>
            <a:spAutoFit/>
          </a:bodyPr>
          <a:lstStyle/>
          <a:p>
            <a:r>
              <a:rPr lang="en-US" dirty="0"/>
              <a:t>Can apply Huntington’s Postulates and Theorems to Simplify or Transform Boolean equations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501805" y="847494"/>
            <a:ext cx="8207297" cy="5400906"/>
          </a:xfrm>
          <a:solidFill>
            <a:srgbClr val="FFFF00"/>
          </a:solidFill>
        </p:spPr>
        <p:txBody>
          <a:bodyPr/>
          <a:lstStyle/>
          <a:p>
            <a:r>
              <a:rPr lang="en-US" sz="16600" b="1" dirty="0">
                <a:solidFill>
                  <a:srgbClr val="FF0000"/>
                </a:solidFill>
                <a:effectLst>
                  <a:outerShdw blurRad="38100" dist="38100" dir="2700000" algn="tl">
                    <a:srgbClr val="000000">
                      <a:alpha val="43137"/>
                    </a:srgbClr>
                  </a:outerShdw>
                </a:effectLst>
              </a:rPr>
              <a:t>Boolean </a:t>
            </a:r>
            <a:r>
              <a:rPr lang="en-US" sz="16600" b="1" dirty="0" smtClean="0">
                <a:solidFill>
                  <a:srgbClr val="FF0000"/>
                </a:solidFill>
                <a:effectLst>
                  <a:outerShdw blurRad="38100" dist="38100" dir="2700000" algn="tl">
                    <a:srgbClr val="000000">
                      <a:alpha val="43137"/>
                    </a:srgbClr>
                  </a:outerShdw>
                </a:effectLst>
              </a:rPr>
              <a:t>Algebra</a:t>
            </a:r>
            <a:endParaRPr lang="en-US" sz="16600" b="1" dirty="0">
              <a:solidFill>
                <a:srgbClr val="FF0000"/>
              </a:solidFill>
              <a:effectLst>
                <a:outerShdw blurRad="38100" dist="38100" dir="2700000" algn="tl">
                  <a:srgbClr val="000000">
                    <a:alpha val="43137"/>
                  </a:srgbClr>
                </a:outerShdw>
              </a:effectLst>
            </a:endParaRPr>
          </a:p>
        </p:txBody>
      </p:sp>
      <p:sp>
        <p:nvSpPr>
          <p:cNvPr id="6" name="Slide Number Placeholder 5"/>
          <p:cNvSpPr>
            <a:spLocks noGrp="1"/>
          </p:cNvSpPr>
          <p:nvPr>
            <p:ph type="sldNum" sz="quarter" idx="12"/>
          </p:nvPr>
        </p:nvSpPr>
        <p:spPr/>
        <p:txBody>
          <a:bodyPr/>
          <a:lstStyle/>
          <a:p>
            <a:fld id="{79863A32-ECEB-40DD-858C-2AAB5473021C}"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661988" y="53182"/>
            <a:ext cx="7772400" cy="1143000"/>
          </a:xfrm>
          <a:solidFill>
            <a:srgbClr val="FFFF00"/>
          </a:solidFill>
        </p:spPr>
        <p:txBody>
          <a:bodyPr/>
          <a:lstStyle/>
          <a:p>
            <a:r>
              <a:rPr lang="en-US" dirty="0"/>
              <a:t>Reducing Number of Terms</a:t>
            </a:r>
          </a:p>
        </p:txBody>
      </p:sp>
      <p:pic>
        <p:nvPicPr>
          <p:cNvPr id="157700" name="Picture 4" descr="10"/>
          <p:cNvPicPr>
            <a:picLocks noChangeAspect="1" noChangeArrowheads="1"/>
          </p:cNvPicPr>
          <p:nvPr/>
        </p:nvPicPr>
        <p:blipFill>
          <a:blip r:embed="rId2"/>
          <a:srcRect b="17021"/>
          <a:stretch>
            <a:fillRect/>
          </a:stretch>
        </p:blipFill>
        <p:spPr bwMode="auto">
          <a:xfrm>
            <a:off x="1066800" y="2872582"/>
            <a:ext cx="7367588" cy="2138363"/>
          </a:xfrm>
          <a:prstGeom prst="rect">
            <a:avLst/>
          </a:prstGeom>
          <a:noFill/>
        </p:spPr>
      </p:pic>
      <p:sp>
        <p:nvSpPr>
          <p:cNvPr id="157701" name="Text Box 5"/>
          <p:cNvSpPr txBox="1">
            <a:spLocks noChangeArrowheads="1"/>
          </p:cNvSpPr>
          <p:nvPr/>
        </p:nvSpPr>
        <p:spPr bwMode="auto">
          <a:xfrm>
            <a:off x="1371600" y="1196182"/>
            <a:ext cx="3678238" cy="1554163"/>
          </a:xfrm>
          <a:prstGeom prst="rect">
            <a:avLst/>
          </a:prstGeom>
          <a:noFill/>
          <a:ln w="9525">
            <a:noFill/>
            <a:miter lim="800000"/>
            <a:headEnd/>
            <a:tailEnd/>
          </a:ln>
          <a:effectLst/>
        </p:spPr>
        <p:txBody>
          <a:bodyPr wrap="none">
            <a:spAutoFit/>
          </a:bodyPr>
          <a:lstStyle/>
          <a:p>
            <a:r>
              <a:rPr lang="en-US" sz="3200" dirty="0"/>
              <a:t>F = (X + Y) </a:t>
            </a:r>
            <a:r>
              <a:rPr lang="en-US" sz="3200" dirty="0">
                <a:latin typeface="Symbol" pitchFamily="18" charset="2"/>
              </a:rPr>
              <a:t>×</a:t>
            </a:r>
            <a:r>
              <a:rPr lang="en-US" sz="3200" dirty="0"/>
              <a:t> (X + Z)</a:t>
            </a:r>
          </a:p>
          <a:p>
            <a:r>
              <a:rPr lang="en-US" sz="3200" dirty="0"/>
              <a:t>   = X + Y</a:t>
            </a:r>
            <a:r>
              <a:rPr lang="en-US" sz="3200" dirty="0">
                <a:latin typeface="Symbol" pitchFamily="18" charset="2"/>
              </a:rPr>
              <a:t>×</a:t>
            </a:r>
            <a:r>
              <a:rPr lang="en-US" sz="3200" dirty="0"/>
              <a:t>Z</a:t>
            </a:r>
          </a:p>
          <a:p>
            <a:endParaRPr lang="en-US" sz="3200" dirty="0"/>
          </a:p>
        </p:txBody>
      </p:sp>
      <p:sp>
        <p:nvSpPr>
          <p:cNvPr id="157702" name="Text Box 6"/>
          <p:cNvSpPr txBox="1">
            <a:spLocks noChangeArrowheads="1"/>
          </p:cNvSpPr>
          <p:nvPr/>
        </p:nvSpPr>
        <p:spPr bwMode="auto">
          <a:xfrm>
            <a:off x="5410200" y="1272382"/>
            <a:ext cx="3517900" cy="457200"/>
          </a:xfrm>
          <a:prstGeom prst="rect">
            <a:avLst/>
          </a:prstGeom>
          <a:noFill/>
          <a:ln w="9525">
            <a:noFill/>
            <a:miter lim="800000"/>
            <a:headEnd/>
            <a:tailEnd/>
          </a:ln>
          <a:effectLst/>
        </p:spPr>
        <p:txBody>
          <a:bodyPr wrap="none">
            <a:spAutoFit/>
          </a:bodyPr>
          <a:lstStyle/>
          <a:p>
            <a:pPr algn="ctr"/>
            <a:r>
              <a:rPr lang="en-US">
                <a:latin typeface="+mj-lt"/>
              </a:rPr>
              <a:t>Huntington’s Postulate P4a</a:t>
            </a:r>
          </a:p>
        </p:txBody>
      </p:sp>
      <p:sp>
        <p:nvSpPr>
          <p:cNvPr id="8" name="Slide Number Placeholder 7"/>
          <p:cNvSpPr>
            <a:spLocks noGrp="1"/>
          </p:cNvSpPr>
          <p:nvPr>
            <p:ph type="sldNum" sz="quarter" idx="12"/>
          </p:nvPr>
        </p:nvSpPr>
        <p:spPr>
          <a:xfrm>
            <a:off x="7239000" y="6400800"/>
            <a:ext cx="1905000" cy="457200"/>
          </a:xfrm>
        </p:spPr>
        <p:txBody>
          <a:bodyPr/>
          <a:lstStyle/>
          <a:p>
            <a:fld id="{E05827A7-A2AA-4792-911E-566E9E3D2953}" type="slidenum">
              <a:rPr lang="en-US" smtClean="0"/>
              <a:pPr/>
              <a:t>20</a:t>
            </a:fld>
            <a:endParaRPr lang="en-US"/>
          </a:p>
        </p:txBody>
      </p:sp>
      <p:sp>
        <p:nvSpPr>
          <p:cNvPr id="2" name="Rectangle 1"/>
          <p:cNvSpPr/>
          <p:nvPr/>
        </p:nvSpPr>
        <p:spPr>
          <a:xfrm>
            <a:off x="356838" y="5386040"/>
            <a:ext cx="8329962" cy="1200329"/>
          </a:xfrm>
          <a:prstGeom prst="rect">
            <a:avLst/>
          </a:prstGeom>
          <a:solidFill>
            <a:schemeClr val="accent1">
              <a:lumMod val="20000"/>
              <a:lumOff val="80000"/>
            </a:schemeClr>
          </a:solidFill>
        </p:spPr>
        <p:txBody>
          <a:bodyPr wrap="square">
            <a:spAutoFit/>
          </a:bodyPr>
          <a:lstStyle/>
          <a:p>
            <a:pPr marL="457200" indent="-457200">
              <a:buAutoNum type="arabicPeriod"/>
            </a:pPr>
            <a:r>
              <a:rPr lang="en-US" dirty="0" smtClean="0"/>
              <a:t>Next slide has theorems of Boolean Logic.</a:t>
            </a:r>
          </a:p>
          <a:p>
            <a:pPr marL="457200" indent="-457200">
              <a:buAutoNum type="arabicPeriod"/>
            </a:pPr>
            <a:r>
              <a:rPr lang="en-US" dirty="0" smtClean="0"/>
              <a:t>Don’t </a:t>
            </a:r>
            <a:r>
              <a:rPr lang="en-US" dirty="0"/>
              <a:t>have to memorize these, but should be able to apply them</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8" name="Rectangle 4"/>
          <p:cNvSpPr>
            <a:spLocks noGrp="1" noChangeArrowheads="1"/>
          </p:cNvSpPr>
          <p:nvPr>
            <p:ph type="title" idx="4294967295"/>
          </p:nvPr>
        </p:nvSpPr>
        <p:spPr/>
        <p:txBody>
          <a:bodyPr/>
          <a:lstStyle/>
          <a:p>
            <a:r>
              <a:rPr lang="en-US"/>
              <a:t>Boolean Theorems</a:t>
            </a:r>
          </a:p>
        </p:txBody>
      </p:sp>
      <p:pic>
        <p:nvPicPr>
          <p:cNvPr id="159747" name="Picture 3" descr="11"/>
          <p:cNvPicPr>
            <a:picLocks noChangeAspect="1" noChangeArrowheads="1"/>
          </p:cNvPicPr>
          <p:nvPr/>
        </p:nvPicPr>
        <p:blipFill>
          <a:blip r:embed="rId3"/>
          <a:srcRect b="6775"/>
          <a:stretch>
            <a:fillRect/>
          </a:stretch>
        </p:blipFill>
        <p:spPr bwMode="auto">
          <a:xfrm>
            <a:off x="1209675" y="0"/>
            <a:ext cx="6570663" cy="6858000"/>
          </a:xfrm>
          <a:prstGeom prst="rect">
            <a:avLst/>
          </a:prstGeom>
          <a:noFill/>
        </p:spPr>
      </p:pic>
      <p:sp>
        <p:nvSpPr>
          <p:cNvPr id="6" name="Slide Number Placeholder 5"/>
          <p:cNvSpPr>
            <a:spLocks noGrp="1"/>
          </p:cNvSpPr>
          <p:nvPr>
            <p:ph type="sldNum" sz="quarter" idx="12"/>
          </p:nvPr>
        </p:nvSpPr>
        <p:spPr/>
        <p:txBody>
          <a:bodyPr/>
          <a:lstStyle/>
          <a:p>
            <a:fld id="{74E8D316-B5A7-4619-BA54-20F13657584F}"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1794" name="Picture 2" descr="11"/>
          <p:cNvPicPr>
            <a:picLocks noChangeAspect="1" noChangeArrowheads="1"/>
          </p:cNvPicPr>
          <p:nvPr/>
        </p:nvPicPr>
        <p:blipFill>
          <a:blip r:embed="rId2"/>
          <a:srcRect b="51376"/>
          <a:stretch>
            <a:fillRect/>
          </a:stretch>
        </p:blipFill>
        <p:spPr bwMode="auto">
          <a:xfrm>
            <a:off x="0" y="1524000"/>
            <a:ext cx="9144000" cy="4976813"/>
          </a:xfrm>
          <a:prstGeom prst="rect">
            <a:avLst/>
          </a:prstGeom>
          <a:noFill/>
        </p:spPr>
      </p:pic>
      <p:sp>
        <p:nvSpPr>
          <p:cNvPr id="161795" name="Rectangle 3"/>
          <p:cNvSpPr>
            <a:spLocks noGrp="1" noChangeArrowheads="1"/>
          </p:cNvSpPr>
          <p:nvPr>
            <p:ph type="title" idx="4294967295"/>
          </p:nvPr>
        </p:nvSpPr>
        <p:spPr>
          <a:xfrm>
            <a:off x="0" y="0"/>
            <a:ext cx="9144000" cy="1143000"/>
          </a:xfrm>
          <a:solidFill>
            <a:srgbClr val="FFFF00"/>
          </a:solidFill>
        </p:spPr>
        <p:txBody>
          <a:bodyPr/>
          <a:lstStyle/>
          <a:p>
            <a:r>
              <a:rPr lang="en-US" b="1" dirty="0">
                <a:solidFill>
                  <a:srgbClr val="FF0000"/>
                </a:solidFill>
                <a:effectLst>
                  <a:outerShdw blurRad="38100" dist="38100" dir="2700000" algn="tl">
                    <a:srgbClr val="000000">
                      <a:alpha val="43137"/>
                    </a:srgbClr>
                  </a:outerShdw>
                </a:effectLst>
              </a:rPr>
              <a:t>Boolean </a:t>
            </a:r>
            <a:r>
              <a:rPr lang="en-US" b="1" dirty="0" smtClean="0">
                <a:solidFill>
                  <a:srgbClr val="FF0000"/>
                </a:solidFill>
                <a:effectLst>
                  <a:outerShdw blurRad="38100" dist="38100" dir="2700000" algn="tl">
                    <a:srgbClr val="000000">
                      <a:alpha val="43137"/>
                    </a:srgbClr>
                  </a:outerShdw>
                </a:effectLst>
              </a:rPr>
              <a:t>Theorems: </a:t>
            </a:r>
            <a:r>
              <a:rPr lang="en-US" b="1" dirty="0" smtClean="0">
                <a:effectLst>
                  <a:outerShdw blurRad="38100" dist="38100" dir="2700000" algn="tl">
                    <a:srgbClr val="000000">
                      <a:alpha val="43137"/>
                    </a:srgbClr>
                  </a:outerShdw>
                </a:effectLst>
              </a:rPr>
              <a:t>let us discuss each of them</a:t>
            </a:r>
            <a:endParaRPr lang="en-US" b="1" dirty="0">
              <a:effectLst>
                <a:outerShdw blurRad="38100" dist="38100" dir="2700000" algn="tl">
                  <a:srgbClr val="000000">
                    <a:alpha val="43137"/>
                  </a:srgbClr>
                </a:outerShdw>
              </a:effectLst>
            </a:endParaRPr>
          </a:p>
        </p:txBody>
      </p:sp>
      <p:sp>
        <p:nvSpPr>
          <p:cNvPr id="6" name="Slide Number Placeholder 5"/>
          <p:cNvSpPr>
            <a:spLocks noGrp="1"/>
          </p:cNvSpPr>
          <p:nvPr>
            <p:ph type="sldNum" sz="quarter" idx="12"/>
          </p:nvPr>
        </p:nvSpPr>
        <p:spPr/>
        <p:txBody>
          <a:bodyPr/>
          <a:lstStyle/>
          <a:p>
            <a:fld id="{74E8D316-B5A7-4619-BA54-20F13657584F}"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2818" name="Picture 2" descr="11"/>
          <p:cNvPicPr>
            <a:picLocks noChangeAspect="1" noChangeArrowheads="1"/>
          </p:cNvPicPr>
          <p:nvPr/>
        </p:nvPicPr>
        <p:blipFill>
          <a:blip r:embed="rId2"/>
          <a:srcRect t="45731" b="6775"/>
          <a:stretch>
            <a:fillRect/>
          </a:stretch>
        </p:blipFill>
        <p:spPr bwMode="auto">
          <a:xfrm>
            <a:off x="0" y="1295400"/>
            <a:ext cx="9144000" cy="4862513"/>
          </a:xfrm>
          <a:prstGeom prst="rect">
            <a:avLst/>
          </a:prstGeom>
          <a:noFill/>
        </p:spPr>
      </p:pic>
      <p:sp>
        <p:nvSpPr>
          <p:cNvPr id="162819" name="Rectangle 3"/>
          <p:cNvSpPr>
            <a:spLocks noGrp="1" noChangeArrowheads="1"/>
          </p:cNvSpPr>
          <p:nvPr>
            <p:ph type="title" idx="4294967295"/>
          </p:nvPr>
        </p:nvSpPr>
        <p:spPr/>
        <p:txBody>
          <a:bodyPr/>
          <a:lstStyle/>
          <a:p>
            <a:r>
              <a:rPr lang="en-US" dirty="0"/>
              <a:t>Boolean </a:t>
            </a:r>
            <a:r>
              <a:rPr lang="en-US" dirty="0" smtClean="0"/>
              <a:t>Theorems (</a:t>
            </a:r>
            <a:r>
              <a:rPr lang="en-US" dirty="0" err="1" smtClean="0"/>
              <a:t>cont</a:t>
            </a:r>
            <a:r>
              <a:rPr lang="en-US" dirty="0" smtClean="0"/>
              <a:t>)</a:t>
            </a:r>
            <a:endParaRPr lang="en-US" dirty="0"/>
          </a:p>
        </p:txBody>
      </p:sp>
      <p:sp>
        <p:nvSpPr>
          <p:cNvPr id="6" name="Slide Number Placeholder 5"/>
          <p:cNvSpPr>
            <a:spLocks noGrp="1"/>
          </p:cNvSpPr>
          <p:nvPr>
            <p:ph type="sldNum" sz="quarter" idx="12"/>
          </p:nvPr>
        </p:nvSpPr>
        <p:spPr/>
        <p:txBody>
          <a:bodyPr/>
          <a:lstStyle/>
          <a:p>
            <a:fld id="{74E8D316-B5A7-4619-BA54-20F13657584F}"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0" y="2352"/>
            <a:ext cx="9144000" cy="1143000"/>
          </a:xfrm>
          <a:solidFill>
            <a:srgbClr val="FFFF00"/>
          </a:solidFill>
        </p:spPr>
        <p:txBody>
          <a:bodyPr/>
          <a:lstStyle/>
          <a:p>
            <a:r>
              <a:rPr lang="en-US" dirty="0"/>
              <a:t>Literal Count Reduction</a:t>
            </a:r>
          </a:p>
        </p:txBody>
      </p:sp>
      <p:sp>
        <p:nvSpPr>
          <p:cNvPr id="164868" name="Text Box 4"/>
          <p:cNvSpPr txBox="1">
            <a:spLocks noChangeArrowheads="1"/>
          </p:cNvSpPr>
          <p:nvPr/>
        </p:nvSpPr>
        <p:spPr bwMode="auto">
          <a:xfrm>
            <a:off x="1371600" y="1828800"/>
            <a:ext cx="3331297" cy="2062103"/>
          </a:xfrm>
          <a:prstGeom prst="rect">
            <a:avLst/>
          </a:prstGeom>
          <a:noFill/>
          <a:ln w="9525">
            <a:noFill/>
            <a:miter lim="800000"/>
            <a:headEnd/>
            <a:tailEnd/>
          </a:ln>
          <a:effectLst/>
        </p:spPr>
        <p:txBody>
          <a:bodyPr wrap="none">
            <a:spAutoFit/>
          </a:bodyPr>
          <a:lstStyle/>
          <a:p>
            <a:r>
              <a:rPr lang="en-US" sz="3200" dirty="0">
                <a:cs typeface="Times New Roman" pitchFamily="18" charset="0"/>
              </a:rPr>
              <a:t>F = </a:t>
            </a:r>
            <a:r>
              <a:rPr lang="en-US" sz="3200" dirty="0" smtClean="0">
                <a:solidFill>
                  <a:srgbClr val="FF0000"/>
                </a:solidFill>
                <a:cs typeface="Times New Roman" pitchFamily="18" charset="0"/>
              </a:rPr>
              <a:t>X</a:t>
            </a:r>
            <a:r>
              <a:rPr lang="en-US" sz="3200" dirty="0" smtClean="0">
                <a:solidFill>
                  <a:srgbClr val="FF0000"/>
                </a:solidFill>
                <a:latin typeface="Symbol" pitchFamily="18" charset="2"/>
              </a:rPr>
              <a:t>×</a:t>
            </a:r>
            <a:r>
              <a:rPr lang="en-US" sz="3200" dirty="0" smtClean="0">
                <a:solidFill>
                  <a:srgbClr val="FF0000"/>
                </a:solidFill>
                <a:cs typeface="Times New Roman" pitchFamily="18" charset="0"/>
              </a:rPr>
              <a:t>Y </a:t>
            </a:r>
            <a:r>
              <a:rPr lang="en-US" sz="3200" dirty="0">
                <a:solidFill>
                  <a:srgbClr val="FF0000"/>
                </a:solidFill>
                <a:cs typeface="Times New Roman" pitchFamily="18" charset="0"/>
              </a:rPr>
              <a:t>+ X </a:t>
            </a:r>
            <a:r>
              <a:rPr lang="en-US" sz="3200" dirty="0">
                <a:cs typeface="Times New Roman" pitchFamily="18" charset="0"/>
              </a:rPr>
              <a:t>+ </a:t>
            </a:r>
            <a:r>
              <a:rPr lang="en-US" sz="3200" dirty="0" smtClean="0">
                <a:cs typeface="Times New Roman" pitchFamily="18" charset="0"/>
              </a:rPr>
              <a:t>Y</a:t>
            </a:r>
            <a:r>
              <a:rPr lang="en-US" sz="3200" dirty="0" smtClean="0">
                <a:latin typeface="Symbol" pitchFamily="18" charset="2"/>
              </a:rPr>
              <a:t>×</a:t>
            </a:r>
            <a:r>
              <a:rPr lang="en-US" sz="3200" dirty="0" smtClean="0">
                <a:cs typeface="Times New Roman" pitchFamily="18" charset="0"/>
              </a:rPr>
              <a:t>Z</a:t>
            </a:r>
            <a:endParaRPr lang="en-US" sz="3200" dirty="0">
              <a:cs typeface="Times New Roman" pitchFamily="18" charset="0"/>
            </a:endParaRPr>
          </a:p>
          <a:p>
            <a:r>
              <a:rPr lang="en-US" sz="3200" dirty="0">
                <a:cs typeface="Times New Roman" pitchFamily="18" charset="0"/>
              </a:rPr>
              <a:t>   = </a:t>
            </a:r>
            <a:r>
              <a:rPr lang="en-US" sz="3200" dirty="0">
                <a:solidFill>
                  <a:srgbClr val="FF0000"/>
                </a:solidFill>
                <a:cs typeface="Times New Roman" pitchFamily="18" charset="0"/>
              </a:rPr>
              <a:t>Y + X </a:t>
            </a:r>
            <a:r>
              <a:rPr lang="en-US" sz="3200" dirty="0">
                <a:cs typeface="Times New Roman" pitchFamily="18" charset="0"/>
              </a:rPr>
              <a:t>+ </a:t>
            </a:r>
            <a:r>
              <a:rPr lang="en-US" sz="3200" dirty="0" smtClean="0">
                <a:cs typeface="Times New Roman" pitchFamily="18" charset="0"/>
              </a:rPr>
              <a:t>Y</a:t>
            </a:r>
            <a:r>
              <a:rPr lang="en-US" sz="3200" dirty="0" smtClean="0">
                <a:latin typeface="Symbol" pitchFamily="18" charset="2"/>
              </a:rPr>
              <a:t>×</a:t>
            </a:r>
            <a:r>
              <a:rPr lang="en-US" sz="3200" dirty="0" smtClean="0">
                <a:cs typeface="Times New Roman" pitchFamily="18" charset="0"/>
              </a:rPr>
              <a:t>Z</a:t>
            </a:r>
            <a:endParaRPr lang="en-US" sz="3200" dirty="0">
              <a:cs typeface="Times New Roman" pitchFamily="18" charset="0"/>
            </a:endParaRPr>
          </a:p>
          <a:p>
            <a:r>
              <a:rPr lang="en-US" sz="3200" dirty="0">
                <a:cs typeface="Times New Roman" pitchFamily="18" charset="0"/>
              </a:rPr>
              <a:t>   = Y + X</a:t>
            </a:r>
          </a:p>
          <a:p>
            <a:endParaRPr lang="en-US" sz="3200" dirty="0">
              <a:cs typeface="Times New Roman" pitchFamily="18" charset="0"/>
            </a:endParaRPr>
          </a:p>
        </p:txBody>
      </p:sp>
      <p:sp>
        <p:nvSpPr>
          <p:cNvPr id="164869" name="Text Box 5"/>
          <p:cNvSpPr txBox="1">
            <a:spLocks noChangeArrowheads="1"/>
          </p:cNvSpPr>
          <p:nvPr/>
        </p:nvSpPr>
        <p:spPr bwMode="auto">
          <a:xfrm>
            <a:off x="5638800" y="2362200"/>
            <a:ext cx="3098800" cy="457200"/>
          </a:xfrm>
          <a:prstGeom prst="rect">
            <a:avLst/>
          </a:prstGeom>
          <a:noFill/>
          <a:ln w="9525">
            <a:noFill/>
            <a:miter lim="800000"/>
            <a:headEnd/>
            <a:tailEnd/>
          </a:ln>
          <a:effectLst/>
        </p:spPr>
        <p:txBody>
          <a:bodyPr wrap="none">
            <a:spAutoFit/>
          </a:bodyPr>
          <a:lstStyle/>
          <a:p>
            <a:pPr algn="ctr"/>
            <a:r>
              <a:rPr lang="en-US" dirty="0">
                <a:latin typeface="+mj-lt"/>
                <a:cs typeface="Times New Roman" pitchFamily="18" charset="0"/>
              </a:rPr>
              <a:t>Simplification Theorem</a:t>
            </a:r>
          </a:p>
        </p:txBody>
      </p:sp>
      <p:sp>
        <p:nvSpPr>
          <p:cNvPr id="164870" name="Line 6"/>
          <p:cNvSpPr>
            <a:spLocks noChangeShapeType="1"/>
          </p:cNvSpPr>
          <p:nvPr/>
        </p:nvSpPr>
        <p:spPr bwMode="auto">
          <a:xfrm>
            <a:off x="3247572" y="1905000"/>
            <a:ext cx="304800" cy="0"/>
          </a:xfrm>
          <a:prstGeom prst="line">
            <a:avLst/>
          </a:prstGeom>
          <a:noFill/>
          <a:ln w="19050">
            <a:solidFill>
              <a:schemeClr val="tx1"/>
            </a:solidFill>
            <a:round/>
            <a:headEnd/>
            <a:tailEnd/>
          </a:ln>
          <a:effectLst/>
        </p:spPr>
        <p:txBody>
          <a:bodyPr/>
          <a:lstStyle/>
          <a:p>
            <a:endParaRPr lang="en-US">
              <a:cs typeface="Times New Roman" pitchFamily="18" charset="0"/>
            </a:endParaRPr>
          </a:p>
        </p:txBody>
      </p:sp>
      <p:sp>
        <p:nvSpPr>
          <p:cNvPr id="164871" name="Line 7"/>
          <p:cNvSpPr>
            <a:spLocks noChangeShapeType="1"/>
          </p:cNvSpPr>
          <p:nvPr/>
        </p:nvSpPr>
        <p:spPr bwMode="auto">
          <a:xfrm>
            <a:off x="4314372" y="1905000"/>
            <a:ext cx="304800" cy="0"/>
          </a:xfrm>
          <a:prstGeom prst="line">
            <a:avLst/>
          </a:prstGeom>
          <a:noFill/>
          <a:ln w="19050">
            <a:solidFill>
              <a:schemeClr val="tx1"/>
            </a:solidFill>
            <a:round/>
            <a:headEnd/>
            <a:tailEnd/>
          </a:ln>
          <a:effectLst/>
        </p:spPr>
        <p:txBody>
          <a:bodyPr/>
          <a:lstStyle/>
          <a:p>
            <a:endParaRPr lang="en-US">
              <a:cs typeface="Times New Roman" pitchFamily="18" charset="0"/>
            </a:endParaRPr>
          </a:p>
        </p:txBody>
      </p:sp>
      <p:sp>
        <p:nvSpPr>
          <p:cNvPr id="164872" name="Line 8"/>
          <p:cNvSpPr>
            <a:spLocks noChangeShapeType="1"/>
          </p:cNvSpPr>
          <p:nvPr/>
        </p:nvSpPr>
        <p:spPr bwMode="auto">
          <a:xfrm>
            <a:off x="2790372" y="2438400"/>
            <a:ext cx="304800" cy="0"/>
          </a:xfrm>
          <a:prstGeom prst="line">
            <a:avLst/>
          </a:prstGeom>
          <a:noFill/>
          <a:ln w="19050">
            <a:solidFill>
              <a:schemeClr val="tx1"/>
            </a:solidFill>
            <a:round/>
            <a:headEnd/>
            <a:tailEnd/>
          </a:ln>
          <a:effectLst/>
        </p:spPr>
        <p:txBody>
          <a:bodyPr/>
          <a:lstStyle/>
          <a:p>
            <a:endParaRPr lang="en-US">
              <a:cs typeface="Times New Roman" pitchFamily="18" charset="0"/>
            </a:endParaRPr>
          </a:p>
        </p:txBody>
      </p:sp>
      <p:sp>
        <p:nvSpPr>
          <p:cNvPr id="164873" name="Line 9"/>
          <p:cNvSpPr>
            <a:spLocks noChangeShapeType="1"/>
          </p:cNvSpPr>
          <p:nvPr/>
        </p:nvSpPr>
        <p:spPr bwMode="auto">
          <a:xfrm>
            <a:off x="3857172" y="2438400"/>
            <a:ext cx="304800" cy="0"/>
          </a:xfrm>
          <a:prstGeom prst="line">
            <a:avLst/>
          </a:prstGeom>
          <a:noFill/>
          <a:ln w="19050">
            <a:solidFill>
              <a:schemeClr val="tx1"/>
            </a:solidFill>
            <a:round/>
            <a:headEnd/>
            <a:tailEnd/>
          </a:ln>
          <a:effectLst/>
        </p:spPr>
        <p:txBody>
          <a:bodyPr/>
          <a:lstStyle/>
          <a:p>
            <a:endParaRPr lang="en-US">
              <a:cs typeface="Times New Roman" pitchFamily="18" charset="0"/>
            </a:endParaRPr>
          </a:p>
        </p:txBody>
      </p:sp>
      <p:sp>
        <p:nvSpPr>
          <p:cNvPr id="164874" name="Line 10"/>
          <p:cNvSpPr>
            <a:spLocks noChangeShapeType="1"/>
          </p:cNvSpPr>
          <p:nvPr/>
        </p:nvSpPr>
        <p:spPr bwMode="auto">
          <a:xfrm>
            <a:off x="2790372" y="2895600"/>
            <a:ext cx="304800" cy="0"/>
          </a:xfrm>
          <a:prstGeom prst="line">
            <a:avLst/>
          </a:prstGeom>
          <a:noFill/>
          <a:ln w="19050">
            <a:solidFill>
              <a:schemeClr val="tx1"/>
            </a:solidFill>
            <a:round/>
            <a:headEnd/>
            <a:tailEnd/>
          </a:ln>
          <a:effectLst/>
        </p:spPr>
        <p:txBody>
          <a:bodyPr/>
          <a:lstStyle/>
          <a:p>
            <a:endParaRPr lang="en-US">
              <a:cs typeface="Times New Roman" pitchFamily="18" charset="0"/>
            </a:endParaRPr>
          </a:p>
        </p:txBody>
      </p:sp>
      <p:sp>
        <p:nvSpPr>
          <p:cNvPr id="164875" name="Text Box 11"/>
          <p:cNvSpPr txBox="1">
            <a:spLocks noChangeArrowheads="1"/>
          </p:cNvSpPr>
          <p:nvPr/>
        </p:nvSpPr>
        <p:spPr bwMode="auto">
          <a:xfrm>
            <a:off x="5638800" y="2819400"/>
            <a:ext cx="2769862" cy="461665"/>
          </a:xfrm>
          <a:prstGeom prst="rect">
            <a:avLst/>
          </a:prstGeom>
          <a:noFill/>
          <a:ln w="9525">
            <a:noFill/>
            <a:miter lim="800000"/>
            <a:headEnd/>
            <a:tailEnd/>
          </a:ln>
          <a:effectLst/>
        </p:spPr>
        <p:txBody>
          <a:bodyPr wrap="none">
            <a:spAutoFit/>
          </a:bodyPr>
          <a:lstStyle/>
          <a:p>
            <a:pPr algn="ctr"/>
            <a:r>
              <a:rPr lang="en-US" dirty="0">
                <a:latin typeface="+mj-lt"/>
                <a:cs typeface="Times New Roman" pitchFamily="18" charset="0"/>
              </a:rPr>
              <a:t>Absorption Theorem</a:t>
            </a:r>
          </a:p>
        </p:txBody>
      </p:sp>
      <p:sp>
        <p:nvSpPr>
          <p:cNvPr id="164876" name="Text Box 12"/>
          <p:cNvSpPr txBox="1">
            <a:spLocks noChangeArrowheads="1"/>
          </p:cNvSpPr>
          <p:nvPr/>
        </p:nvSpPr>
        <p:spPr bwMode="auto">
          <a:xfrm>
            <a:off x="1143000" y="3810000"/>
            <a:ext cx="3098800" cy="457200"/>
          </a:xfrm>
          <a:prstGeom prst="rect">
            <a:avLst/>
          </a:prstGeom>
          <a:noFill/>
          <a:ln w="9525">
            <a:noFill/>
            <a:miter lim="800000"/>
            <a:headEnd/>
            <a:tailEnd/>
          </a:ln>
          <a:effectLst/>
        </p:spPr>
        <p:txBody>
          <a:bodyPr wrap="none">
            <a:spAutoFit/>
          </a:bodyPr>
          <a:lstStyle/>
          <a:p>
            <a:pPr algn="ctr"/>
            <a:r>
              <a:rPr lang="en-US" dirty="0">
                <a:latin typeface="+mj-lt"/>
                <a:cs typeface="Times New Roman" pitchFamily="18" charset="0"/>
              </a:rPr>
              <a:t>Simplification Theorem</a:t>
            </a:r>
          </a:p>
        </p:txBody>
      </p:sp>
      <p:sp>
        <p:nvSpPr>
          <p:cNvPr id="164877" name="Text Box 13"/>
          <p:cNvSpPr txBox="1">
            <a:spLocks noChangeArrowheads="1"/>
          </p:cNvSpPr>
          <p:nvPr/>
        </p:nvSpPr>
        <p:spPr bwMode="auto">
          <a:xfrm>
            <a:off x="1219200" y="5334000"/>
            <a:ext cx="2769862" cy="461665"/>
          </a:xfrm>
          <a:prstGeom prst="rect">
            <a:avLst/>
          </a:prstGeom>
          <a:noFill/>
          <a:ln w="9525">
            <a:noFill/>
            <a:miter lim="800000"/>
            <a:headEnd/>
            <a:tailEnd/>
          </a:ln>
          <a:effectLst/>
        </p:spPr>
        <p:txBody>
          <a:bodyPr wrap="none">
            <a:spAutoFit/>
          </a:bodyPr>
          <a:lstStyle/>
          <a:p>
            <a:pPr algn="ctr"/>
            <a:r>
              <a:rPr lang="en-US" dirty="0">
                <a:latin typeface="+mj-lt"/>
                <a:cs typeface="Times New Roman" pitchFamily="18" charset="0"/>
              </a:rPr>
              <a:t>Absorption Theorem</a:t>
            </a:r>
          </a:p>
        </p:txBody>
      </p:sp>
      <p:sp>
        <p:nvSpPr>
          <p:cNvPr id="164878" name="Rectangle 14"/>
          <p:cNvSpPr>
            <a:spLocks noChangeArrowheads="1"/>
          </p:cNvSpPr>
          <p:nvPr/>
        </p:nvSpPr>
        <p:spPr bwMode="auto">
          <a:xfrm>
            <a:off x="1619250" y="4267200"/>
            <a:ext cx="3032305" cy="584775"/>
          </a:xfrm>
          <a:prstGeom prst="rect">
            <a:avLst/>
          </a:prstGeom>
          <a:noFill/>
          <a:ln w="9525">
            <a:noFill/>
            <a:miter lim="800000"/>
            <a:headEnd/>
            <a:tailEnd/>
          </a:ln>
          <a:effectLst/>
        </p:spPr>
        <p:txBody>
          <a:bodyPr wrap="none">
            <a:spAutoFit/>
          </a:bodyPr>
          <a:lstStyle/>
          <a:p>
            <a:pPr algn="ctr"/>
            <a:r>
              <a:rPr lang="en-US" sz="3200" dirty="0" smtClean="0">
                <a:cs typeface="Times New Roman" pitchFamily="18" charset="0"/>
              </a:rPr>
              <a:t>X</a:t>
            </a:r>
            <a:r>
              <a:rPr lang="en-US" sz="3200" dirty="0" smtClean="0">
                <a:latin typeface="Symbol" pitchFamily="18" charset="2"/>
              </a:rPr>
              <a:t>×</a:t>
            </a:r>
            <a:r>
              <a:rPr lang="en-US" sz="3200" dirty="0" smtClean="0">
                <a:cs typeface="Times New Roman" pitchFamily="18" charset="0"/>
              </a:rPr>
              <a:t>Y </a:t>
            </a:r>
            <a:r>
              <a:rPr lang="en-US" sz="3200" dirty="0">
                <a:cs typeface="Times New Roman" pitchFamily="18" charset="0"/>
              </a:rPr>
              <a:t>+ X = Y + X</a:t>
            </a:r>
          </a:p>
        </p:txBody>
      </p:sp>
      <p:sp>
        <p:nvSpPr>
          <p:cNvPr id="164879" name="Line 15"/>
          <p:cNvSpPr>
            <a:spLocks noChangeShapeType="1"/>
          </p:cNvSpPr>
          <p:nvPr/>
        </p:nvSpPr>
        <p:spPr bwMode="auto">
          <a:xfrm>
            <a:off x="2790372" y="4343400"/>
            <a:ext cx="304800" cy="0"/>
          </a:xfrm>
          <a:prstGeom prst="line">
            <a:avLst/>
          </a:prstGeom>
          <a:noFill/>
          <a:ln w="19050">
            <a:solidFill>
              <a:schemeClr val="tx1"/>
            </a:solidFill>
            <a:round/>
            <a:headEnd/>
            <a:tailEnd/>
          </a:ln>
          <a:effectLst/>
        </p:spPr>
        <p:txBody>
          <a:bodyPr/>
          <a:lstStyle/>
          <a:p>
            <a:endParaRPr lang="en-US">
              <a:cs typeface="Times New Roman" pitchFamily="18" charset="0"/>
            </a:endParaRPr>
          </a:p>
        </p:txBody>
      </p:sp>
      <p:sp>
        <p:nvSpPr>
          <p:cNvPr id="164880" name="Line 16"/>
          <p:cNvSpPr>
            <a:spLocks noChangeShapeType="1"/>
          </p:cNvSpPr>
          <p:nvPr/>
        </p:nvSpPr>
        <p:spPr bwMode="auto">
          <a:xfrm>
            <a:off x="4238172" y="4343400"/>
            <a:ext cx="304800" cy="0"/>
          </a:xfrm>
          <a:prstGeom prst="line">
            <a:avLst/>
          </a:prstGeom>
          <a:noFill/>
          <a:ln w="19050">
            <a:solidFill>
              <a:schemeClr val="tx1"/>
            </a:solidFill>
            <a:round/>
            <a:headEnd/>
            <a:tailEnd/>
          </a:ln>
          <a:effectLst/>
        </p:spPr>
        <p:txBody>
          <a:bodyPr/>
          <a:lstStyle/>
          <a:p>
            <a:endParaRPr lang="en-US">
              <a:cs typeface="Times New Roman" pitchFamily="18" charset="0"/>
            </a:endParaRPr>
          </a:p>
        </p:txBody>
      </p:sp>
      <p:sp>
        <p:nvSpPr>
          <p:cNvPr id="164881" name="Rectangle 17"/>
          <p:cNvSpPr>
            <a:spLocks noChangeArrowheads="1"/>
          </p:cNvSpPr>
          <p:nvPr/>
        </p:nvSpPr>
        <p:spPr bwMode="auto">
          <a:xfrm>
            <a:off x="1549400" y="5791200"/>
            <a:ext cx="2253245" cy="584775"/>
          </a:xfrm>
          <a:prstGeom prst="rect">
            <a:avLst/>
          </a:prstGeom>
          <a:noFill/>
          <a:ln w="9525">
            <a:noFill/>
            <a:miter lim="800000"/>
            <a:headEnd/>
            <a:tailEnd/>
          </a:ln>
          <a:effectLst/>
        </p:spPr>
        <p:txBody>
          <a:bodyPr wrap="none">
            <a:spAutoFit/>
          </a:bodyPr>
          <a:lstStyle/>
          <a:p>
            <a:pPr algn="ctr"/>
            <a:r>
              <a:rPr lang="en-US" sz="3200" dirty="0">
                <a:cs typeface="Times New Roman" pitchFamily="18" charset="0"/>
              </a:rPr>
              <a:t>Y + </a:t>
            </a:r>
            <a:r>
              <a:rPr lang="en-US" sz="3200" dirty="0" smtClean="0">
                <a:cs typeface="Times New Roman" pitchFamily="18" charset="0"/>
              </a:rPr>
              <a:t>Y</a:t>
            </a:r>
            <a:r>
              <a:rPr lang="en-US" sz="3200" dirty="0" smtClean="0">
                <a:latin typeface="Symbol" pitchFamily="18" charset="2"/>
              </a:rPr>
              <a:t>×</a:t>
            </a:r>
            <a:r>
              <a:rPr lang="en-US" sz="3200" dirty="0" smtClean="0">
                <a:cs typeface="Times New Roman" pitchFamily="18" charset="0"/>
              </a:rPr>
              <a:t>Z </a:t>
            </a:r>
            <a:r>
              <a:rPr lang="en-US" sz="3200" dirty="0">
                <a:cs typeface="Times New Roman" pitchFamily="18" charset="0"/>
              </a:rPr>
              <a:t>= Y</a:t>
            </a:r>
          </a:p>
        </p:txBody>
      </p:sp>
      <p:sp>
        <p:nvSpPr>
          <p:cNvPr id="164882" name="Line 18"/>
          <p:cNvSpPr>
            <a:spLocks noChangeShapeType="1"/>
          </p:cNvSpPr>
          <p:nvPr/>
        </p:nvSpPr>
        <p:spPr bwMode="auto">
          <a:xfrm>
            <a:off x="2714172" y="5867400"/>
            <a:ext cx="304800" cy="0"/>
          </a:xfrm>
          <a:prstGeom prst="line">
            <a:avLst/>
          </a:prstGeom>
          <a:noFill/>
          <a:ln w="19050">
            <a:solidFill>
              <a:schemeClr val="tx1"/>
            </a:solidFill>
            <a:round/>
            <a:headEnd/>
            <a:tailEnd/>
          </a:ln>
          <a:effectLst/>
        </p:spPr>
        <p:txBody>
          <a:bodyPr/>
          <a:lstStyle/>
          <a:p>
            <a:endParaRPr lang="en-US">
              <a:cs typeface="Times New Roman" pitchFamily="18" charset="0"/>
            </a:endParaRPr>
          </a:p>
        </p:txBody>
      </p:sp>
      <p:sp>
        <p:nvSpPr>
          <p:cNvPr id="20" name="Slide Number Placeholder 19"/>
          <p:cNvSpPr>
            <a:spLocks noGrp="1"/>
          </p:cNvSpPr>
          <p:nvPr>
            <p:ph type="sldNum" sz="quarter" idx="12"/>
          </p:nvPr>
        </p:nvSpPr>
        <p:spPr/>
        <p:txBody>
          <a:bodyPr/>
          <a:lstStyle/>
          <a:p>
            <a:fld id="{E05827A7-A2AA-4792-911E-566E9E3D2953}" type="slidenum">
              <a:rPr lang="en-US" smtClean="0"/>
              <a:pPr/>
              <a:t>24</a:t>
            </a:fld>
            <a:endParaRPr lang="en-US"/>
          </a:p>
        </p:txBody>
      </p:sp>
      <p:sp>
        <p:nvSpPr>
          <p:cNvPr id="2" name="Rectangle 1"/>
          <p:cNvSpPr/>
          <p:nvPr/>
        </p:nvSpPr>
        <p:spPr>
          <a:xfrm>
            <a:off x="5305793" y="4621142"/>
            <a:ext cx="3764813" cy="461665"/>
          </a:xfrm>
          <a:prstGeom prst="rect">
            <a:avLst/>
          </a:prstGeom>
          <a:solidFill>
            <a:schemeClr val="accent1">
              <a:lumMod val="20000"/>
              <a:lumOff val="80000"/>
            </a:schemeClr>
          </a:solidFill>
        </p:spPr>
        <p:txBody>
          <a:bodyPr wrap="none">
            <a:spAutoFit/>
          </a:bodyPr>
          <a:lstStyle/>
          <a:p>
            <a:r>
              <a:rPr lang="en-US" dirty="0">
                <a:solidFill>
                  <a:srgbClr val="FF0000"/>
                </a:solidFill>
                <a:cs typeface="Times New Roman" pitchFamily="18" charset="0"/>
              </a:rPr>
              <a:t>Y </a:t>
            </a:r>
            <a:r>
              <a:rPr lang="en-US" dirty="0" smtClean="0">
                <a:cs typeface="Times New Roman" pitchFamily="18" charset="0"/>
              </a:rPr>
              <a:t>+ Y</a:t>
            </a:r>
            <a:r>
              <a:rPr lang="en-US" dirty="0" smtClean="0">
                <a:latin typeface="Symbol" pitchFamily="18" charset="2"/>
              </a:rPr>
              <a:t>×</a:t>
            </a:r>
            <a:r>
              <a:rPr lang="en-US" dirty="0" smtClean="0">
                <a:cs typeface="Times New Roman" pitchFamily="18" charset="0"/>
              </a:rPr>
              <a:t>Z= Y(1+Z) = Y</a:t>
            </a:r>
            <a:r>
              <a:rPr lang="en-US" dirty="0">
                <a:latin typeface="Symbol" pitchFamily="18" charset="2"/>
              </a:rPr>
              <a:t>×</a:t>
            </a:r>
            <a:r>
              <a:rPr lang="en-US" dirty="0" smtClean="0">
                <a:cs typeface="Times New Roman" pitchFamily="18" charset="0"/>
              </a:rPr>
              <a:t> 1 = Y</a:t>
            </a:r>
            <a:endParaRPr lang="en-US" dirty="0">
              <a:cs typeface="Times New Roman" pitchFamily="18" charset="0"/>
            </a:endParaRPr>
          </a:p>
        </p:txBody>
      </p:sp>
      <p:cxnSp>
        <p:nvCxnSpPr>
          <p:cNvPr id="4" name="Straight Arrow Connector 3"/>
          <p:cNvCxnSpPr/>
          <p:nvPr/>
        </p:nvCxnSpPr>
        <p:spPr>
          <a:xfrm flipH="1" flipV="1">
            <a:off x="3802645" y="2895600"/>
            <a:ext cx="2107501" cy="17767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1003610" y="3783980"/>
            <a:ext cx="3699287" cy="129882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1016928" y="5267382"/>
            <a:ext cx="3699287" cy="129882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591014" y="135815"/>
            <a:ext cx="7772400" cy="1143000"/>
          </a:xfrm>
          <a:solidFill>
            <a:srgbClr val="FFFF00"/>
          </a:solidFill>
        </p:spPr>
        <p:txBody>
          <a:bodyPr/>
          <a:lstStyle/>
          <a:p>
            <a:r>
              <a:rPr lang="en-US" sz="6000" b="1" dirty="0" smtClean="0">
                <a:solidFill>
                  <a:srgbClr val="FF0000"/>
                </a:solidFill>
                <a:effectLst>
                  <a:outerShdw blurRad="38100" dist="38100" dir="2700000" algn="tl">
                    <a:srgbClr val="000000">
                      <a:alpha val="43137"/>
                    </a:srgbClr>
                  </a:outerShdw>
                </a:effectLst>
              </a:rPr>
              <a:t>De Morgan’s Theorems</a:t>
            </a:r>
            <a:endParaRPr lang="en-US" sz="6000" b="1" dirty="0">
              <a:solidFill>
                <a:srgbClr val="FF0000"/>
              </a:solidFill>
              <a:effectLst>
                <a:outerShdw blurRad="38100" dist="38100" dir="2700000" algn="tl">
                  <a:srgbClr val="000000">
                    <a:alpha val="43137"/>
                  </a:srgbClr>
                </a:outerShdw>
              </a:effectLst>
            </a:endParaRPr>
          </a:p>
        </p:txBody>
      </p:sp>
      <p:sp>
        <p:nvSpPr>
          <p:cNvPr id="165891" name="Text Box 3"/>
          <p:cNvSpPr txBox="1">
            <a:spLocks noChangeArrowheads="1"/>
          </p:cNvSpPr>
          <p:nvPr/>
        </p:nvSpPr>
        <p:spPr bwMode="auto">
          <a:xfrm>
            <a:off x="1371600" y="1828800"/>
            <a:ext cx="2510559" cy="1077218"/>
          </a:xfrm>
          <a:prstGeom prst="rect">
            <a:avLst/>
          </a:prstGeom>
          <a:solidFill>
            <a:schemeClr val="accent1">
              <a:lumMod val="20000"/>
              <a:lumOff val="80000"/>
            </a:schemeClr>
          </a:solidFill>
          <a:ln w="9525">
            <a:noFill/>
            <a:miter lim="800000"/>
            <a:headEnd/>
            <a:tailEnd/>
          </a:ln>
          <a:effectLst/>
        </p:spPr>
        <p:txBody>
          <a:bodyPr wrap="none">
            <a:spAutoFit/>
          </a:bodyPr>
          <a:lstStyle/>
          <a:p>
            <a:r>
              <a:rPr lang="en-US" sz="3200" dirty="0"/>
              <a:t>F = X </a:t>
            </a:r>
            <a:r>
              <a:rPr lang="en-US" sz="3200" dirty="0">
                <a:latin typeface="Symbol" pitchFamily="18" charset="2"/>
              </a:rPr>
              <a:t>×</a:t>
            </a:r>
            <a:r>
              <a:rPr lang="en-US" sz="3200" dirty="0"/>
              <a:t> Y </a:t>
            </a:r>
            <a:r>
              <a:rPr lang="en-US" sz="3200" dirty="0">
                <a:latin typeface="Symbol" pitchFamily="18" charset="2"/>
              </a:rPr>
              <a:t>×</a:t>
            </a:r>
            <a:r>
              <a:rPr lang="en-US" sz="3200" dirty="0"/>
              <a:t> Z</a:t>
            </a:r>
          </a:p>
          <a:p>
            <a:r>
              <a:rPr lang="en-US" sz="3200" dirty="0"/>
              <a:t>   = X + Y + </a:t>
            </a:r>
            <a:r>
              <a:rPr lang="en-US" sz="3200" dirty="0" smtClean="0"/>
              <a:t>Z</a:t>
            </a:r>
            <a:endParaRPr lang="en-US" sz="3200" dirty="0"/>
          </a:p>
        </p:txBody>
      </p:sp>
      <p:sp>
        <p:nvSpPr>
          <p:cNvPr id="165892" name="Text Box 4"/>
          <p:cNvSpPr txBox="1">
            <a:spLocks noChangeArrowheads="1"/>
          </p:cNvSpPr>
          <p:nvPr/>
        </p:nvSpPr>
        <p:spPr bwMode="auto">
          <a:xfrm>
            <a:off x="4614862" y="2133600"/>
            <a:ext cx="2832100" cy="457200"/>
          </a:xfrm>
          <a:prstGeom prst="rect">
            <a:avLst/>
          </a:prstGeom>
          <a:noFill/>
          <a:ln w="9525">
            <a:noFill/>
            <a:miter lim="800000"/>
            <a:headEnd/>
            <a:tailEnd/>
          </a:ln>
          <a:effectLst/>
        </p:spPr>
        <p:txBody>
          <a:bodyPr wrap="none">
            <a:spAutoFit/>
          </a:bodyPr>
          <a:lstStyle/>
          <a:p>
            <a:pPr algn="ctr"/>
            <a:r>
              <a:rPr lang="en-US" dirty="0" err="1">
                <a:solidFill>
                  <a:srgbClr val="00B050"/>
                </a:solidFill>
                <a:latin typeface="+mj-lt"/>
              </a:rPr>
              <a:t>deMorgan’s</a:t>
            </a:r>
            <a:r>
              <a:rPr lang="en-US" dirty="0">
                <a:solidFill>
                  <a:srgbClr val="00B050"/>
                </a:solidFill>
                <a:latin typeface="+mj-lt"/>
              </a:rPr>
              <a:t> Theorem</a:t>
            </a:r>
          </a:p>
        </p:txBody>
      </p:sp>
      <p:sp>
        <p:nvSpPr>
          <p:cNvPr id="165895" name="Line 7"/>
          <p:cNvSpPr>
            <a:spLocks noChangeShapeType="1"/>
          </p:cNvSpPr>
          <p:nvPr/>
        </p:nvSpPr>
        <p:spPr bwMode="auto">
          <a:xfrm>
            <a:off x="2819400" y="2438400"/>
            <a:ext cx="304800" cy="0"/>
          </a:xfrm>
          <a:prstGeom prst="line">
            <a:avLst/>
          </a:prstGeom>
          <a:noFill/>
          <a:ln w="19050">
            <a:solidFill>
              <a:schemeClr val="tx1"/>
            </a:solidFill>
            <a:round/>
            <a:headEnd/>
            <a:tailEnd/>
          </a:ln>
          <a:effectLst/>
        </p:spPr>
        <p:txBody>
          <a:bodyPr/>
          <a:lstStyle/>
          <a:p>
            <a:endParaRPr lang="en-US"/>
          </a:p>
        </p:txBody>
      </p:sp>
      <p:sp>
        <p:nvSpPr>
          <p:cNvPr id="165896" name="Line 8"/>
          <p:cNvSpPr>
            <a:spLocks noChangeShapeType="1"/>
          </p:cNvSpPr>
          <p:nvPr/>
        </p:nvSpPr>
        <p:spPr bwMode="auto">
          <a:xfrm>
            <a:off x="3581400" y="2438400"/>
            <a:ext cx="228600" cy="0"/>
          </a:xfrm>
          <a:prstGeom prst="line">
            <a:avLst/>
          </a:prstGeom>
          <a:noFill/>
          <a:ln w="19050">
            <a:solidFill>
              <a:schemeClr val="tx1"/>
            </a:solidFill>
            <a:round/>
            <a:headEnd/>
            <a:tailEnd/>
          </a:ln>
          <a:effectLst/>
        </p:spPr>
        <p:txBody>
          <a:bodyPr/>
          <a:lstStyle/>
          <a:p>
            <a:endParaRPr lang="en-US"/>
          </a:p>
        </p:txBody>
      </p:sp>
      <p:sp>
        <p:nvSpPr>
          <p:cNvPr id="165906" name="Line 18"/>
          <p:cNvSpPr>
            <a:spLocks noChangeShapeType="1"/>
          </p:cNvSpPr>
          <p:nvPr/>
        </p:nvSpPr>
        <p:spPr bwMode="auto">
          <a:xfrm>
            <a:off x="2133600" y="1905000"/>
            <a:ext cx="1371600" cy="0"/>
          </a:xfrm>
          <a:prstGeom prst="line">
            <a:avLst/>
          </a:prstGeom>
          <a:noFill/>
          <a:ln w="19050">
            <a:solidFill>
              <a:schemeClr val="tx1"/>
            </a:solidFill>
            <a:round/>
            <a:headEnd/>
            <a:tailEnd/>
          </a:ln>
          <a:effectLst/>
        </p:spPr>
        <p:txBody>
          <a:bodyPr/>
          <a:lstStyle/>
          <a:p>
            <a:endParaRPr lang="en-US"/>
          </a:p>
        </p:txBody>
      </p:sp>
      <p:sp>
        <p:nvSpPr>
          <p:cNvPr id="165907" name="Line 19"/>
          <p:cNvSpPr>
            <a:spLocks noChangeShapeType="1"/>
          </p:cNvSpPr>
          <p:nvPr/>
        </p:nvSpPr>
        <p:spPr bwMode="auto">
          <a:xfrm>
            <a:off x="2133600" y="2438400"/>
            <a:ext cx="304800" cy="0"/>
          </a:xfrm>
          <a:prstGeom prst="line">
            <a:avLst/>
          </a:prstGeom>
          <a:noFill/>
          <a:ln w="19050">
            <a:solidFill>
              <a:schemeClr val="tx1"/>
            </a:solidFill>
            <a:round/>
            <a:headEnd/>
            <a:tailEnd/>
          </a:ln>
          <a:effectLst/>
        </p:spPr>
        <p:txBody>
          <a:bodyPr/>
          <a:lstStyle/>
          <a:p>
            <a:endParaRPr lang="en-US"/>
          </a:p>
        </p:txBody>
      </p:sp>
      <p:sp>
        <p:nvSpPr>
          <p:cNvPr id="165908" name="Text Box 20"/>
          <p:cNvSpPr txBox="1">
            <a:spLocks noChangeArrowheads="1"/>
          </p:cNvSpPr>
          <p:nvPr/>
        </p:nvSpPr>
        <p:spPr bwMode="auto">
          <a:xfrm>
            <a:off x="766762" y="5596906"/>
            <a:ext cx="7696200" cy="457200"/>
          </a:xfrm>
          <a:prstGeom prst="rect">
            <a:avLst/>
          </a:prstGeom>
          <a:noFill/>
          <a:ln w="9525">
            <a:noFill/>
            <a:miter lim="800000"/>
            <a:headEnd/>
            <a:tailEnd/>
          </a:ln>
          <a:effectLst/>
        </p:spPr>
        <p:txBody>
          <a:bodyPr wrap="none">
            <a:spAutoFit/>
          </a:bodyPr>
          <a:lstStyle/>
          <a:p>
            <a:pPr algn="ctr"/>
            <a:r>
              <a:rPr lang="en-US" dirty="0">
                <a:latin typeface="+mj-lt"/>
              </a:rPr>
              <a:t>From implementation with NAND gate to NOR and Inverters</a:t>
            </a:r>
          </a:p>
        </p:txBody>
      </p:sp>
      <p:sp>
        <p:nvSpPr>
          <p:cNvPr id="12" name="Slide Number Placeholder 11"/>
          <p:cNvSpPr>
            <a:spLocks noGrp="1"/>
          </p:cNvSpPr>
          <p:nvPr>
            <p:ph type="sldNum" sz="quarter" idx="12"/>
          </p:nvPr>
        </p:nvSpPr>
        <p:spPr/>
        <p:txBody>
          <a:bodyPr/>
          <a:lstStyle/>
          <a:p>
            <a:fld id="{E05827A7-A2AA-4792-911E-566E9E3D2953}" type="slidenum">
              <a:rPr lang="en-US" smtClean="0"/>
              <a:pPr/>
              <a:t>25</a:t>
            </a:fld>
            <a:endParaRPr lang="en-US"/>
          </a:p>
        </p:txBody>
      </p:sp>
      <p:sp>
        <p:nvSpPr>
          <p:cNvPr id="11" name="Text Box 3"/>
          <p:cNvSpPr txBox="1">
            <a:spLocks noChangeArrowheads="1"/>
          </p:cNvSpPr>
          <p:nvPr/>
        </p:nvSpPr>
        <p:spPr bwMode="auto">
          <a:xfrm>
            <a:off x="1564120" y="3567412"/>
            <a:ext cx="2510559" cy="2062103"/>
          </a:xfrm>
          <a:prstGeom prst="rect">
            <a:avLst/>
          </a:prstGeom>
          <a:noFill/>
          <a:ln w="9525">
            <a:noFill/>
            <a:miter lim="800000"/>
            <a:headEnd/>
            <a:tailEnd/>
          </a:ln>
          <a:effectLst/>
        </p:spPr>
        <p:txBody>
          <a:bodyPr wrap="none">
            <a:spAutoFit/>
          </a:bodyPr>
          <a:lstStyle/>
          <a:p>
            <a:r>
              <a:rPr lang="en-US" sz="3200" dirty="0"/>
              <a:t>F = X </a:t>
            </a:r>
            <a:r>
              <a:rPr lang="en-US" sz="3200" dirty="0" smtClean="0">
                <a:latin typeface="Symbol" pitchFamily="18" charset="2"/>
              </a:rPr>
              <a:t>+</a:t>
            </a:r>
            <a:r>
              <a:rPr lang="en-US" sz="3200" dirty="0" smtClean="0"/>
              <a:t> </a:t>
            </a:r>
            <a:r>
              <a:rPr lang="en-US" sz="3200" dirty="0"/>
              <a:t>Y </a:t>
            </a:r>
            <a:r>
              <a:rPr lang="en-US" sz="3200" dirty="0" smtClean="0">
                <a:latin typeface="Symbol" pitchFamily="18" charset="2"/>
              </a:rPr>
              <a:t>+</a:t>
            </a:r>
            <a:r>
              <a:rPr lang="en-US" sz="3200" dirty="0" smtClean="0"/>
              <a:t> </a:t>
            </a:r>
            <a:r>
              <a:rPr lang="en-US" sz="3200" dirty="0"/>
              <a:t>Z</a:t>
            </a:r>
          </a:p>
          <a:p>
            <a:r>
              <a:rPr lang="en-US" sz="3200" dirty="0"/>
              <a:t>   = X </a:t>
            </a:r>
            <a:r>
              <a:rPr lang="en-US" sz="3200" dirty="0">
                <a:latin typeface="Symbol" pitchFamily="18" charset="2"/>
              </a:rPr>
              <a:t>×</a:t>
            </a:r>
            <a:r>
              <a:rPr lang="en-US" sz="3200" dirty="0" smtClean="0"/>
              <a:t> </a:t>
            </a:r>
            <a:r>
              <a:rPr lang="en-US" sz="3200" dirty="0"/>
              <a:t>Y </a:t>
            </a:r>
            <a:r>
              <a:rPr lang="en-US" sz="3200" dirty="0">
                <a:latin typeface="Symbol" pitchFamily="18" charset="2"/>
              </a:rPr>
              <a:t>×</a:t>
            </a:r>
            <a:r>
              <a:rPr lang="en-US" sz="3200" dirty="0" smtClean="0"/>
              <a:t> </a:t>
            </a:r>
            <a:r>
              <a:rPr lang="en-US" sz="3200" dirty="0"/>
              <a:t>Z</a:t>
            </a:r>
          </a:p>
          <a:p>
            <a:r>
              <a:rPr lang="en-US" sz="3200" dirty="0"/>
              <a:t>  </a:t>
            </a:r>
          </a:p>
          <a:p>
            <a:endParaRPr lang="en-US" sz="3200" dirty="0"/>
          </a:p>
        </p:txBody>
      </p:sp>
      <p:sp>
        <p:nvSpPr>
          <p:cNvPr id="2" name="Rectangle 1"/>
          <p:cNvSpPr/>
          <p:nvPr/>
        </p:nvSpPr>
        <p:spPr>
          <a:xfrm>
            <a:off x="1070517" y="1404491"/>
            <a:ext cx="6813395" cy="17623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165302" y="3439417"/>
            <a:ext cx="6813395" cy="176230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Box 4"/>
          <p:cNvSpPr txBox="1">
            <a:spLocks noChangeArrowheads="1"/>
          </p:cNvSpPr>
          <p:nvPr/>
        </p:nvSpPr>
        <p:spPr bwMode="auto">
          <a:xfrm>
            <a:off x="4845321" y="3809284"/>
            <a:ext cx="2832100" cy="457200"/>
          </a:xfrm>
          <a:prstGeom prst="rect">
            <a:avLst/>
          </a:prstGeom>
          <a:noFill/>
          <a:ln w="9525">
            <a:noFill/>
            <a:miter lim="800000"/>
            <a:headEnd/>
            <a:tailEnd/>
          </a:ln>
          <a:effectLst/>
        </p:spPr>
        <p:txBody>
          <a:bodyPr wrap="none">
            <a:spAutoFit/>
          </a:bodyPr>
          <a:lstStyle/>
          <a:p>
            <a:pPr algn="ctr"/>
            <a:r>
              <a:rPr lang="en-US" dirty="0" err="1">
                <a:solidFill>
                  <a:srgbClr val="FF0000"/>
                </a:solidFill>
                <a:latin typeface="+mj-lt"/>
              </a:rPr>
              <a:t>deMorgan’s</a:t>
            </a:r>
            <a:r>
              <a:rPr lang="en-US" dirty="0">
                <a:solidFill>
                  <a:srgbClr val="FF0000"/>
                </a:solidFill>
                <a:latin typeface="+mj-lt"/>
              </a:rPr>
              <a:t> Theorem</a:t>
            </a:r>
          </a:p>
        </p:txBody>
      </p:sp>
      <p:sp>
        <p:nvSpPr>
          <p:cNvPr id="15" name="Line 18"/>
          <p:cNvSpPr>
            <a:spLocks noChangeShapeType="1"/>
          </p:cNvSpPr>
          <p:nvPr/>
        </p:nvSpPr>
        <p:spPr bwMode="auto">
          <a:xfrm>
            <a:off x="2324099" y="3572988"/>
            <a:ext cx="1750579" cy="0"/>
          </a:xfrm>
          <a:prstGeom prst="line">
            <a:avLst/>
          </a:prstGeom>
          <a:noFill/>
          <a:ln w="19050">
            <a:solidFill>
              <a:schemeClr val="tx1"/>
            </a:solidFill>
            <a:round/>
            <a:headEnd/>
            <a:tailEnd/>
          </a:ln>
          <a:effectLst/>
        </p:spPr>
        <p:txBody>
          <a:bodyPr/>
          <a:lstStyle/>
          <a:p>
            <a:endParaRPr lang="en-US"/>
          </a:p>
        </p:txBody>
      </p:sp>
      <p:sp>
        <p:nvSpPr>
          <p:cNvPr id="16" name="Line 18"/>
          <p:cNvSpPr>
            <a:spLocks noChangeShapeType="1"/>
          </p:cNvSpPr>
          <p:nvPr/>
        </p:nvSpPr>
        <p:spPr bwMode="auto">
          <a:xfrm>
            <a:off x="2326888" y="4126832"/>
            <a:ext cx="271346" cy="0"/>
          </a:xfrm>
          <a:prstGeom prst="line">
            <a:avLst/>
          </a:prstGeom>
          <a:noFill/>
          <a:ln w="19050">
            <a:solidFill>
              <a:schemeClr val="tx1"/>
            </a:solidFill>
            <a:round/>
            <a:headEnd/>
            <a:tailEnd/>
          </a:ln>
          <a:effectLst/>
        </p:spPr>
        <p:txBody>
          <a:bodyPr/>
          <a:lstStyle/>
          <a:p>
            <a:endParaRPr lang="en-US"/>
          </a:p>
        </p:txBody>
      </p:sp>
      <p:sp>
        <p:nvSpPr>
          <p:cNvPr id="17" name="Line 18"/>
          <p:cNvSpPr>
            <a:spLocks noChangeShapeType="1"/>
          </p:cNvSpPr>
          <p:nvPr/>
        </p:nvSpPr>
        <p:spPr bwMode="auto">
          <a:xfrm>
            <a:off x="2852854" y="4146298"/>
            <a:ext cx="271346" cy="0"/>
          </a:xfrm>
          <a:prstGeom prst="line">
            <a:avLst/>
          </a:prstGeom>
          <a:noFill/>
          <a:ln w="19050">
            <a:solidFill>
              <a:schemeClr val="tx1"/>
            </a:solidFill>
            <a:round/>
            <a:headEnd/>
            <a:tailEnd/>
          </a:ln>
          <a:effectLst/>
        </p:spPr>
        <p:txBody>
          <a:bodyPr/>
          <a:lstStyle/>
          <a:p>
            <a:endParaRPr lang="en-US"/>
          </a:p>
        </p:txBody>
      </p:sp>
      <p:sp>
        <p:nvSpPr>
          <p:cNvPr id="18" name="Line 18"/>
          <p:cNvSpPr>
            <a:spLocks noChangeShapeType="1"/>
          </p:cNvSpPr>
          <p:nvPr/>
        </p:nvSpPr>
        <p:spPr bwMode="auto">
          <a:xfrm>
            <a:off x="3445727" y="4131430"/>
            <a:ext cx="271346" cy="0"/>
          </a:xfrm>
          <a:prstGeom prst="line">
            <a:avLst/>
          </a:prstGeom>
          <a:noFill/>
          <a:ln w="19050">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r>
              <a:rPr lang="en-US" dirty="0"/>
              <a:t>Proofs</a:t>
            </a:r>
          </a:p>
        </p:txBody>
      </p:sp>
      <p:sp>
        <p:nvSpPr>
          <p:cNvPr id="163843" name="Rectangle 3"/>
          <p:cNvSpPr>
            <a:spLocks noGrp="1" noChangeArrowheads="1"/>
          </p:cNvSpPr>
          <p:nvPr>
            <p:ph type="body" idx="1"/>
          </p:nvPr>
        </p:nvSpPr>
        <p:spPr>
          <a:xfrm>
            <a:off x="0" y="1676400"/>
            <a:ext cx="9144000" cy="4114800"/>
          </a:xfrm>
        </p:spPr>
        <p:txBody>
          <a:bodyPr/>
          <a:lstStyle/>
          <a:p>
            <a:pPr>
              <a:lnSpc>
                <a:spcPct val="90000"/>
              </a:lnSpc>
            </a:pPr>
            <a:r>
              <a:rPr lang="en-US" sz="2800" dirty="0"/>
              <a:t>Using Boolean Algebra</a:t>
            </a:r>
          </a:p>
          <a:p>
            <a:pPr>
              <a:lnSpc>
                <a:spcPct val="90000"/>
              </a:lnSpc>
              <a:buFontTx/>
              <a:buNone/>
            </a:pPr>
            <a:r>
              <a:rPr lang="en-US" sz="2800" dirty="0"/>
              <a:t>        Prove: X + X = X</a:t>
            </a:r>
          </a:p>
          <a:p>
            <a:pPr>
              <a:lnSpc>
                <a:spcPct val="90000"/>
              </a:lnSpc>
              <a:buFontTx/>
              <a:buNone/>
            </a:pPr>
            <a:r>
              <a:rPr lang="en-US" sz="2800" dirty="0"/>
              <a:t>		X + X = (X + X) </a:t>
            </a:r>
            <a:r>
              <a:rPr lang="en-US" dirty="0">
                <a:latin typeface="Symbol" pitchFamily="18" charset="2"/>
              </a:rPr>
              <a:t>×</a:t>
            </a:r>
            <a:r>
              <a:rPr lang="en-US" sz="2800" dirty="0"/>
              <a:t> 1	   </a:t>
            </a:r>
            <a:r>
              <a:rPr lang="en-US" sz="2800" dirty="0" smtClean="0"/>
              <a:t>	</a:t>
            </a:r>
            <a:r>
              <a:rPr lang="en-US" sz="1800" dirty="0" smtClean="0"/>
              <a:t>Huntington </a:t>
            </a:r>
            <a:r>
              <a:rPr lang="en-US" sz="1800" dirty="0"/>
              <a:t>P2b: X </a:t>
            </a:r>
            <a:r>
              <a:rPr lang="en-US" sz="1800" dirty="0">
                <a:latin typeface="Symbol" pitchFamily="18" charset="2"/>
              </a:rPr>
              <a:t>×</a:t>
            </a:r>
            <a:r>
              <a:rPr lang="en-US" sz="1800" dirty="0"/>
              <a:t> 1 = X</a:t>
            </a:r>
          </a:p>
          <a:p>
            <a:pPr>
              <a:lnSpc>
                <a:spcPct val="90000"/>
              </a:lnSpc>
              <a:buFontTx/>
              <a:buNone/>
            </a:pPr>
            <a:r>
              <a:rPr lang="en-US" sz="1800" dirty="0"/>
              <a:t>		</a:t>
            </a:r>
            <a:r>
              <a:rPr lang="en-US" sz="2800" dirty="0"/>
              <a:t>	 = (X + X) </a:t>
            </a:r>
            <a:r>
              <a:rPr lang="en-US" dirty="0">
                <a:latin typeface="Symbol" pitchFamily="18" charset="2"/>
              </a:rPr>
              <a:t>×</a:t>
            </a:r>
            <a:r>
              <a:rPr lang="en-US" sz="2800" dirty="0"/>
              <a:t> (X + X) </a:t>
            </a:r>
            <a:r>
              <a:rPr lang="en-US" sz="2800" dirty="0" smtClean="0"/>
              <a:t>	</a:t>
            </a:r>
            <a:r>
              <a:rPr lang="en-US" sz="1800" dirty="0" smtClean="0"/>
              <a:t>Huntington </a:t>
            </a:r>
            <a:r>
              <a:rPr lang="en-US" sz="1800" dirty="0"/>
              <a:t>P5a: X + X = 1</a:t>
            </a:r>
          </a:p>
          <a:p>
            <a:pPr>
              <a:lnSpc>
                <a:spcPct val="90000"/>
              </a:lnSpc>
              <a:buFontTx/>
              <a:buNone/>
            </a:pPr>
            <a:r>
              <a:rPr lang="en-US" sz="2800" dirty="0"/>
              <a:t>			 = X + X</a:t>
            </a:r>
            <a:r>
              <a:rPr lang="en-US" dirty="0">
                <a:latin typeface="Symbol" pitchFamily="18" charset="2"/>
              </a:rPr>
              <a:t>×</a:t>
            </a:r>
            <a:r>
              <a:rPr lang="en-US" sz="2800" dirty="0"/>
              <a:t>X		 </a:t>
            </a:r>
            <a:r>
              <a:rPr lang="en-US" sz="1800" dirty="0" smtClean="0"/>
              <a:t>Huntington </a:t>
            </a:r>
            <a:r>
              <a:rPr lang="en-US" sz="1800" dirty="0"/>
              <a:t>P4a: X + YZ = (X + Y) </a:t>
            </a:r>
            <a:r>
              <a:rPr lang="en-US" sz="1800" dirty="0">
                <a:latin typeface="Symbol" pitchFamily="18" charset="2"/>
              </a:rPr>
              <a:t>×</a:t>
            </a:r>
            <a:r>
              <a:rPr lang="en-US" sz="1800" dirty="0"/>
              <a:t> (X + Z)</a:t>
            </a:r>
          </a:p>
          <a:p>
            <a:pPr>
              <a:lnSpc>
                <a:spcPct val="90000"/>
              </a:lnSpc>
              <a:buFontTx/>
              <a:buNone/>
            </a:pPr>
            <a:r>
              <a:rPr lang="en-US" sz="2800" dirty="0"/>
              <a:t>			 = X + 0		 </a:t>
            </a:r>
            <a:r>
              <a:rPr lang="en-US" sz="1800" dirty="0" smtClean="0"/>
              <a:t>Huntington </a:t>
            </a:r>
            <a:r>
              <a:rPr lang="en-US" sz="1800" dirty="0"/>
              <a:t>P5b: X </a:t>
            </a:r>
            <a:r>
              <a:rPr lang="en-US" sz="1800" dirty="0">
                <a:latin typeface="Symbol" pitchFamily="18" charset="2"/>
              </a:rPr>
              <a:t>×</a:t>
            </a:r>
            <a:r>
              <a:rPr lang="en-US" sz="1800" dirty="0"/>
              <a:t> X = 0</a:t>
            </a:r>
          </a:p>
          <a:p>
            <a:pPr>
              <a:lnSpc>
                <a:spcPct val="90000"/>
              </a:lnSpc>
              <a:buFontTx/>
              <a:buNone/>
            </a:pPr>
            <a:r>
              <a:rPr lang="en-US" sz="2800" dirty="0"/>
              <a:t>			 = X			 </a:t>
            </a:r>
            <a:r>
              <a:rPr lang="en-US" sz="1800" dirty="0" smtClean="0"/>
              <a:t>Huntington </a:t>
            </a:r>
            <a:r>
              <a:rPr lang="en-US" sz="1800" dirty="0"/>
              <a:t>P2a: X + 0 = X</a:t>
            </a:r>
          </a:p>
          <a:p>
            <a:pPr>
              <a:lnSpc>
                <a:spcPct val="90000"/>
              </a:lnSpc>
              <a:buFontTx/>
              <a:buNone/>
            </a:pPr>
            <a:endParaRPr lang="en-US" sz="2800" dirty="0"/>
          </a:p>
          <a:p>
            <a:pPr>
              <a:lnSpc>
                <a:spcPct val="90000"/>
              </a:lnSpc>
            </a:pPr>
            <a:r>
              <a:rPr lang="en-US" sz="2800" dirty="0"/>
              <a:t>Using Principle of Perfect Induction</a:t>
            </a:r>
          </a:p>
          <a:p>
            <a:pPr lvl="1">
              <a:lnSpc>
                <a:spcPct val="90000"/>
              </a:lnSpc>
            </a:pPr>
            <a:r>
              <a:rPr lang="en-US" sz="2400" dirty="0"/>
              <a:t>Truth Tables!</a:t>
            </a:r>
          </a:p>
        </p:txBody>
      </p:sp>
      <p:sp>
        <p:nvSpPr>
          <p:cNvPr id="163844" name="Line 4"/>
          <p:cNvSpPr>
            <a:spLocks noChangeShapeType="1"/>
          </p:cNvSpPr>
          <p:nvPr/>
        </p:nvSpPr>
        <p:spPr bwMode="auto">
          <a:xfrm>
            <a:off x="4005234" y="3276600"/>
            <a:ext cx="304800" cy="0"/>
          </a:xfrm>
          <a:prstGeom prst="line">
            <a:avLst/>
          </a:prstGeom>
          <a:noFill/>
          <a:ln w="19050">
            <a:solidFill>
              <a:schemeClr val="tx1"/>
            </a:solidFill>
            <a:round/>
            <a:headEnd/>
            <a:tailEnd/>
          </a:ln>
          <a:effectLst/>
        </p:spPr>
        <p:txBody>
          <a:bodyPr/>
          <a:lstStyle/>
          <a:p>
            <a:endParaRPr lang="en-US"/>
          </a:p>
        </p:txBody>
      </p:sp>
      <p:sp>
        <p:nvSpPr>
          <p:cNvPr id="163845" name="Line 5"/>
          <p:cNvSpPr>
            <a:spLocks noChangeShapeType="1"/>
          </p:cNvSpPr>
          <p:nvPr/>
        </p:nvSpPr>
        <p:spPr bwMode="auto">
          <a:xfrm>
            <a:off x="6489354" y="3352800"/>
            <a:ext cx="228600" cy="0"/>
          </a:xfrm>
          <a:prstGeom prst="line">
            <a:avLst/>
          </a:prstGeom>
          <a:noFill/>
          <a:ln w="12700">
            <a:solidFill>
              <a:schemeClr val="tx1"/>
            </a:solidFill>
            <a:round/>
            <a:headEnd/>
            <a:tailEnd/>
          </a:ln>
          <a:effectLst/>
        </p:spPr>
        <p:txBody>
          <a:bodyPr/>
          <a:lstStyle/>
          <a:p>
            <a:endParaRPr lang="en-US"/>
          </a:p>
        </p:txBody>
      </p:sp>
      <p:sp>
        <p:nvSpPr>
          <p:cNvPr id="163846" name="Line 6"/>
          <p:cNvSpPr>
            <a:spLocks noChangeShapeType="1"/>
          </p:cNvSpPr>
          <p:nvPr/>
        </p:nvSpPr>
        <p:spPr bwMode="auto">
          <a:xfrm>
            <a:off x="2953674" y="3810000"/>
            <a:ext cx="304800" cy="0"/>
          </a:xfrm>
          <a:prstGeom prst="line">
            <a:avLst/>
          </a:prstGeom>
          <a:noFill/>
          <a:ln w="19050">
            <a:solidFill>
              <a:schemeClr val="tx1"/>
            </a:solidFill>
            <a:round/>
            <a:headEnd/>
            <a:tailEnd/>
          </a:ln>
          <a:effectLst/>
        </p:spPr>
        <p:txBody>
          <a:bodyPr/>
          <a:lstStyle/>
          <a:p>
            <a:endParaRPr lang="en-US"/>
          </a:p>
        </p:txBody>
      </p:sp>
      <p:sp>
        <p:nvSpPr>
          <p:cNvPr id="163847" name="Line 7"/>
          <p:cNvSpPr>
            <a:spLocks noChangeShapeType="1"/>
          </p:cNvSpPr>
          <p:nvPr/>
        </p:nvSpPr>
        <p:spPr bwMode="auto">
          <a:xfrm>
            <a:off x="6519834" y="4343400"/>
            <a:ext cx="228600" cy="0"/>
          </a:xfrm>
          <a:prstGeom prst="line">
            <a:avLst/>
          </a:prstGeom>
          <a:noFill/>
          <a:ln w="12700">
            <a:solidFill>
              <a:schemeClr val="tx1"/>
            </a:solidFill>
            <a:round/>
            <a:headEnd/>
            <a:tailEnd/>
          </a:ln>
          <a:effectLst/>
        </p:spPr>
        <p:txBody>
          <a:bodyPr/>
          <a:lstStyle/>
          <a:p>
            <a:endParaRPr lang="en-US"/>
          </a:p>
        </p:txBody>
      </p:sp>
      <p:sp>
        <p:nvSpPr>
          <p:cNvPr id="163848" name="Text Box 8"/>
          <p:cNvSpPr txBox="1">
            <a:spLocks noChangeArrowheads="1"/>
          </p:cNvSpPr>
          <p:nvPr/>
        </p:nvSpPr>
        <p:spPr bwMode="auto">
          <a:xfrm>
            <a:off x="685800" y="4953000"/>
            <a:ext cx="1182688" cy="519113"/>
          </a:xfrm>
          <a:prstGeom prst="rect">
            <a:avLst/>
          </a:prstGeom>
          <a:noFill/>
          <a:ln w="9525">
            <a:noFill/>
            <a:miter lim="800000"/>
            <a:headEnd/>
            <a:tailEnd/>
          </a:ln>
          <a:effectLst/>
        </p:spPr>
        <p:txBody>
          <a:bodyPr wrap="none">
            <a:spAutoFit/>
          </a:bodyPr>
          <a:lstStyle/>
          <a:p>
            <a:pPr algn="ctr"/>
            <a:r>
              <a:rPr lang="en-US" sz="2800"/>
              <a:t>Q.E.D.</a:t>
            </a:r>
          </a:p>
        </p:txBody>
      </p:sp>
      <p:sp>
        <p:nvSpPr>
          <p:cNvPr id="11" name="Slide Number Placeholder 10"/>
          <p:cNvSpPr>
            <a:spLocks noGrp="1"/>
          </p:cNvSpPr>
          <p:nvPr>
            <p:ph type="sldNum" sz="quarter" idx="12"/>
          </p:nvPr>
        </p:nvSpPr>
        <p:spPr/>
        <p:txBody>
          <a:bodyPr/>
          <a:lstStyle/>
          <a:p>
            <a:fld id="{79863A32-ECEB-40DD-858C-2AAB5473021C}"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0" y="7257"/>
            <a:ext cx="9144000" cy="1143000"/>
          </a:xfrm>
          <a:solidFill>
            <a:srgbClr val="FFFF00"/>
          </a:solidFill>
        </p:spPr>
        <p:txBody>
          <a:bodyPr/>
          <a:lstStyle/>
          <a:p>
            <a:r>
              <a:rPr lang="en-US" sz="5400" b="1" dirty="0">
                <a:solidFill>
                  <a:srgbClr val="FF0000"/>
                </a:solidFill>
                <a:effectLst>
                  <a:outerShdw blurRad="38100" dist="38100" dir="2700000" algn="tl">
                    <a:srgbClr val="000000">
                      <a:alpha val="43137"/>
                    </a:srgbClr>
                  </a:outerShdw>
                </a:effectLst>
              </a:rPr>
              <a:t>Principle of Perfect Induction</a:t>
            </a:r>
          </a:p>
        </p:txBody>
      </p:sp>
      <p:sp>
        <p:nvSpPr>
          <p:cNvPr id="168963" name="Rectangle 3"/>
          <p:cNvSpPr>
            <a:spLocks noGrp="1" noChangeArrowheads="1"/>
          </p:cNvSpPr>
          <p:nvPr>
            <p:ph type="body" idx="1"/>
          </p:nvPr>
        </p:nvSpPr>
        <p:spPr>
          <a:xfrm>
            <a:off x="685800" y="1981200"/>
            <a:ext cx="8229600" cy="4114800"/>
          </a:xfrm>
        </p:spPr>
        <p:txBody>
          <a:bodyPr/>
          <a:lstStyle/>
          <a:p>
            <a:r>
              <a:rPr lang="en-US"/>
              <a:t>Prove: X</a:t>
            </a:r>
            <a:r>
              <a:rPr lang="en-US" sz="3600">
                <a:latin typeface="Symbol" pitchFamily="18" charset="2"/>
              </a:rPr>
              <a:t>×</a:t>
            </a:r>
            <a:r>
              <a:rPr lang="en-US"/>
              <a:t>Y + X</a:t>
            </a:r>
            <a:r>
              <a:rPr lang="en-US" sz="3600">
                <a:latin typeface="Symbol" pitchFamily="18" charset="2"/>
              </a:rPr>
              <a:t>×</a:t>
            </a:r>
            <a:r>
              <a:rPr lang="en-US"/>
              <a:t>Z + Y</a:t>
            </a:r>
            <a:r>
              <a:rPr lang="en-US" sz="3600">
                <a:latin typeface="Symbol" pitchFamily="18" charset="2"/>
              </a:rPr>
              <a:t>×</a:t>
            </a:r>
            <a:r>
              <a:rPr lang="en-US"/>
              <a:t>Z = X</a:t>
            </a:r>
            <a:r>
              <a:rPr lang="en-US" sz="3600">
                <a:latin typeface="Symbol" pitchFamily="18" charset="2"/>
              </a:rPr>
              <a:t>×</a:t>
            </a:r>
            <a:r>
              <a:rPr lang="en-US"/>
              <a:t>Y + X</a:t>
            </a:r>
            <a:r>
              <a:rPr lang="en-US" sz="3600">
                <a:latin typeface="Symbol" pitchFamily="18" charset="2"/>
              </a:rPr>
              <a:t>×</a:t>
            </a:r>
            <a:r>
              <a:rPr lang="en-US"/>
              <a:t>Z</a:t>
            </a:r>
          </a:p>
        </p:txBody>
      </p:sp>
      <p:sp>
        <p:nvSpPr>
          <p:cNvPr id="168964" name="Line 4"/>
          <p:cNvSpPr>
            <a:spLocks noChangeShapeType="1"/>
          </p:cNvSpPr>
          <p:nvPr/>
        </p:nvSpPr>
        <p:spPr bwMode="auto">
          <a:xfrm>
            <a:off x="3106062" y="2133600"/>
            <a:ext cx="381000" cy="0"/>
          </a:xfrm>
          <a:prstGeom prst="line">
            <a:avLst/>
          </a:prstGeom>
          <a:noFill/>
          <a:ln w="19050">
            <a:solidFill>
              <a:schemeClr val="tx1"/>
            </a:solidFill>
            <a:round/>
            <a:headEnd/>
            <a:tailEnd/>
          </a:ln>
          <a:effectLst/>
        </p:spPr>
        <p:txBody>
          <a:bodyPr/>
          <a:lstStyle/>
          <a:p>
            <a:endParaRPr lang="en-US"/>
          </a:p>
        </p:txBody>
      </p:sp>
      <p:sp>
        <p:nvSpPr>
          <p:cNvPr id="168965" name="Line 5"/>
          <p:cNvSpPr>
            <a:spLocks noChangeShapeType="1"/>
          </p:cNvSpPr>
          <p:nvPr/>
        </p:nvSpPr>
        <p:spPr bwMode="auto">
          <a:xfrm>
            <a:off x="5820246" y="2133600"/>
            <a:ext cx="381000" cy="0"/>
          </a:xfrm>
          <a:prstGeom prst="line">
            <a:avLst/>
          </a:prstGeom>
          <a:noFill/>
          <a:ln w="19050">
            <a:solidFill>
              <a:schemeClr val="tx1"/>
            </a:solidFill>
            <a:round/>
            <a:headEnd/>
            <a:tailEnd/>
          </a:ln>
          <a:effectLst/>
        </p:spPr>
        <p:txBody>
          <a:bodyPr/>
          <a:lstStyle/>
          <a:p>
            <a:endParaRPr lang="en-US"/>
          </a:p>
        </p:txBody>
      </p:sp>
      <p:sp>
        <p:nvSpPr>
          <p:cNvPr id="168968" name="Text Box 8"/>
          <p:cNvSpPr txBox="1">
            <a:spLocks noChangeArrowheads="1"/>
          </p:cNvSpPr>
          <p:nvPr/>
        </p:nvSpPr>
        <p:spPr bwMode="auto">
          <a:xfrm>
            <a:off x="1175657" y="2819400"/>
            <a:ext cx="7543800" cy="3852863"/>
          </a:xfrm>
          <a:prstGeom prst="rect">
            <a:avLst/>
          </a:prstGeom>
          <a:noFill/>
          <a:ln w="9525">
            <a:noFill/>
            <a:miter lim="800000"/>
            <a:headEnd/>
            <a:tailEnd/>
          </a:ln>
          <a:effectLst/>
        </p:spPr>
        <p:txBody>
          <a:bodyPr>
            <a:spAutoFit/>
          </a:bodyPr>
          <a:lstStyle/>
          <a:p>
            <a:pPr marL="457200" indent="-457200">
              <a:lnSpc>
                <a:spcPct val="70000"/>
              </a:lnSpc>
              <a:spcBef>
                <a:spcPct val="50000"/>
              </a:spcBef>
            </a:pPr>
            <a:r>
              <a:rPr lang="en-US" dirty="0"/>
              <a:t>X  Y  Z    X</a:t>
            </a:r>
            <a:r>
              <a:rPr lang="en-US" dirty="0">
                <a:latin typeface="Symbol" pitchFamily="18" charset="2"/>
              </a:rPr>
              <a:t>×</a:t>
            </a:r>
            <a:r>
              <a:rPr lang="en-US" dirty="0"/>
              <a:t>Y   X</a:t>
            </a:r>
            <a:r>
              <a:rPr lang="en-US" dirty="0">
                <a:latin typeface="Symbol" pitchFamily="18" charset="2"/>
              </a:rPr>
              <a:t>×</a:t>
            </a:r>
            <a:r>
              <a:rPr lang="en-US" dirty="0"/>
              <a:t>Z   Y</a:t>
            </a:r>
            <a:r>
              <a:rPr lang="en-US" dirty="0">
                <a:latin typeface="Symbol" pitchFamily="18" charset="2"/>
              </a:rPr>
              <a:t>×</a:t>
            </a:r>
            <a:r>
              <a:rPr lang="en-US" dirty="0"/>
              <a:t>Z               X</a:t>
            </a:r>
            <a:r>
              <a:rPr lang="en-US" dirty="0">
                <a:latin typeface="Symbol" pitchFamily="18" charset="2"/>
              </a:rPr>
              <a:t>×</a:t>
            </a:r>
            <a:r>
              <a:rPr lang="en-US" dirty="0"/>
              <a:t>Y   X</a:t>
            </a:r>
            <a:r>
              <a:rPr lang="en-US" dirty="0">
                <a:latin typeface="Symbol" pitchFamily="18" charset="2"/>
              </a:rPr>
              <a:t>×</a:t>
            </a:r>
            <a:r>
              <a:rPr lang="en-US" dirty="0"/>
              <a:t>Z  </a:t>
            </a:r>
          </a:p>
          <a:p>
            <a:pPr marL="457200" indent="-457200">
              <a:lnSpc>
                <a:spcPct val="70000"/>
              </a:lnSpc>
              <a:spcBef>
                <a:spcPct val="50000"/>
              </a:spcBef>
            </a:pPr>
            <a:r>
              <a:rPr lang="en-US" dirty="0"/>
              <a:t>0   0   0      0    +   0   +  0   =  0         0   +  0   = 0</a:t>
            </a:r>
          </a:p>
          <a:p>
            <a:pPr marL="457200" indent="-457200">
              <a:lnSpc>
                <a:spcPct val="70000"/>
              </a:lnSpc>
              <a:spcBef>
                <a:spcPct val="50000"/>
              </a:spcBef>
            </a:pPr>
            <a:r>
              <a:rPr lang="en-US" dirty="0"/>
              <a:t>0   0   1      0    +   1   +  0   =  1         0   +  1   = 1</a:t>
            </a:r>
          </a:p>
          <a:p>
            <a:pPr marL="457200" indent="-457200">
              <a:lnSpc>
                <a:spcPct val="70000"/>
              </a:lnSpc>
              <a:spcBef>
                <a:spcPct val="50000"/>
              </a:spcBef>
            </a:pPr>
            <a:r>
              <a:rPr lang="en-US" dirty="0"/>
              <a:t>0   1   0      0    +   0   +  0   =  0         0   +  0   = 0</a:t>
            </a:r>
          </a:p>
          <a:p>
            <a:pPr marL="457200" indent="-457200">
              <a:lnSpc>
                <a:spcPct val="70000"/>
              </a:lnSpc>
              <a:spcBef>
                <a:spcPct val="50000"/>
              </a:spcBef>
            </a:pPr>
            <a:r>
              <a:rPr lang="en-US" dirty="0"/>
              <a:t>0   1   1      0    +   1   +  1   =  1         0   +  1   = 1</a:t>
            </a:r>
          </a:p>
          <a:p>
            <a:pPr marL="457200" indent="-457200">
              <a:lnSpc>
                <a:spcPct val="70000"/>
              </a:lnSpc>
              <a:spcBef>
                <a:spcPct val="50000"/>
              </a:spcBef>
            </a:pPr>
            <a:r>
              <a:rPr lang="en-US" dirty="0"/>
              <a:t>1   0   0      0    +   0   +  0   =  0         0   +  0   = 0</a:t>
            </a:r>
          </a:p>
          <a:p>
            <a:pPr marL="457200" indent="-457200">
              <a:lnSpc>
                <a:spcPct val="70000"/>
              </a:lnSpc>
              <a:spcBef>
                <a:spcPct val="50000"/>
              </a:spcBef>
            </a:pPr>
            <a:r>
              <a:rPr lang="en-US" dirty="0"/>
              <a:t>1   0   1      0    +   0   +  0   =  0         0   +  0   = 0</a:t>
            </a:r>
          </a:p>
          <a:p>
            <a:pPr marL="457200" indent="-457200">
              <a:lnSpc>
                <a:spcPct val="70000"/>
              </a:lnSpc>
              <a:spcBef>
                <a:spcPct val="50000"/>
              </a:spcBef>
            </a:pPr>
            <a:r>
              <a:rPr lang="en-US" dirty="0"/>
              <a:t>1   1   0      1    +   0   +  0   =  1         1   +  0   = 1</a:t>
            </a:r>
          </a:p>
          <a:p>
            <a:pPr marL="457200" indent="-457200">
              <a:lnSpc>
                <a:spcPct val="70000"/>
              </a:lnSpc>
              <a:spcBef>
                <a:spcPct val="50000"/>
              </a:spcBef>
            </a:pPr>
            <a:r>
              <a:rPr lang="en-US" dirty="0"/>
              <a:t>1   1   1      1    +   0   +  1   =  1         1   +  0   = 1</a:t>
            </a:r>
          </a:p>
        </p:txBody>
      </p:sp>
      <p:sp>
        <p:nvSpPr>
          <p:cNvPr id="168969" name="Line 9"/>
          <p:cNvSpPr>
            <a:spLocks noChangeShapeType="1"/>
          </p:cNvSpPr>
          <p:nvPr/>
        </p:nvSpPr>
        <p:spPr bwMode="auto">
          <a:xfrm>
            <a:off x="2362200" y="2819400"/>
            <a:ext cx="0" cy="3810000"/>
          </a:xfrm>
          <a:prstGeom prst="line">
            <a:avLst/>
          </a:prstGeom>
          <a:noFill/>
          <a:ln w="38100">
            <a:solidFill>
              <a:schemeClr val="accent2"/>
            </a:solidFill>
            <a:round/>
            <a:headEnd/>
            <a:tailEnd/>
          </a:ln>
          <a:effectLst/>
        </p:spPr>
        <p:txBody>
          <a:bodyPr/>
          <a:lstStyle/>
          <a:p>
            <a:endParaRPr lang="en-US"/>
          </a:p>
        </p:txBody>
      </p:sp>
      <p:sp>
        <p:nvSpPr>
          <p:cNvPr id="168970" name="Line 10"/>
          <p:cNvSpPr>
            <a:spLocks noChangeShapeType="1"/>
          </p:cNvSpPr>
          <p:nvPr/>
        </p:nvSpPr>
        <p:spPr bwMode="auto">
          <a:xfrm>
            <a:off x="1219200" y="3200400"/>
            <a:ext cx="7086600" cy="0"/>
          </a:xfrm>
          <a:prstGeom prst="line">
            <a:avLst/>
          </a:prstGeom>
          <a:noFill/>
          <a:ln w="38100">
            <a:solidFill>
              <a:schemeClr val="accent2"/>
            </a:solidFill>
            <a:round/>
            <a:headEnd/>
            <a:tailEnd/>
          </a:ln>
          <a:effectLst/>
        </p:spPr>
        <p:txBody>
          <a:bodyPr/>
          <a:lstStyle/>
          <a:p>
            <a:endParaRPr lang="en-US"/>
          </a:p>
        </p:txBody>
      </p:sp>
      <p:sp>
        <p:nvSpPr>
          <p:cNvPr id="168972" name="Line 12"/>
          <p:cNvSpPr>
            <a:spLocks noChangeShapeType="1"/>
          </p:cNvSpPr>
          <p:nvPr/>
        </p:nvSpPr>
        <p:spPr bwMode="auto">
          <a:xfrm>
            <a:off x="3218544" y="2804886"/>
            <a:ext cx="228600" cy="0"/>
          </a:xfrm>
          <a:prstGeom prst="line">
            <a:avLst/>
          </a:prstGeom>
          <a:noFill/>
          <a:ln w="12700">
            <a:solidFill>
              <a:schemeClr val="tx1"/>
            </a:solidFill>
            <a:round/>
            <a:headEnd/>
            <a:tailEnd/>
          </a:ln>
          <a:effectLst/>
        </p:spPr>
        <p:txBody>
          <a:bodyPr/>
          <a:lstStyle/>
          <a:p>
            <a:endParaRPr lang="en-US"/>
          </a:p>
        </p:txBody>
      </p:sp>
      <p:sp>
        <p:nvSpPr>
          <p:cNvPr id="168973" name="Line 13"/>
          <p:cNvSpPr>
            <a:spLocks noChangeShapeType="1"/>
          </p:cNvSpPr>
          <p:nvPr/>
        </p:nvSpPr>
        <p:spPr bwMode="auto">
          <a:xfrm>
            <a:off x="6266544" y="2804886"/>
            <a:ext cx="228600" cy="0"/>
          </a:xfrm>
          <a:prstGeom prst="line">
            <a:avLst/>
          </a:prstGeom>
          <a:noFill/>
          <a:ln w="12700">
            <a:solidFill>
              <a:schemeClr val="tx1"/>
            </a:solidFill>
            <a:round/>
            <a:headEnd/>
            <a:tailEnd/>
          </a:ln>
          <a:effectLst/>
        </p:spPr>
        <p:txBody>
          <a:bodyPr/>
          <a:lstStyle/>
          <a:p>
            <a:endParaRPr lang="en-US"/>
          </a:p>
        </p:txBody>
      </p:sp>
      <p:sp>
        <p:nvSpPr>
          <p:cNvPr id="168975" name="Rectangle 15"/>
          <p:cNvSpPr>
            <a:spLocks noChangeArrowheads="1"/>
          </p:cNvSpPr>
          <p:nvPr/>
        </p:nvSpPr>
        <p:spPr bwMode="auto">
          <a:xfrm>
            <a:off x="4876800" y="3200400"/>
            <a:ext cx="304800" cy="3429000"/>
          </a:xfrm>
          <a:prstGeom prst="rect">
            <a:avLst/>
          </a:prstGeom>
          <a:noFill/>
          <a:ln w="38100">
            <a:solidFill>
              <a:srgbClr val="FF0000"/>
            </a:solidFill>
            <a:miter lim="800000"/>
            <a:headEnd/>
            <a:tailEnd/>
          </a:ln>
          <a:effectLst/>
        </p:spPr>
        <p:txBody>
          <a:bodyPr wrap="none" anchor="ctr"/>
          <a:lstStyle/>
          <a:p>
            <a:endParaRPr lang="en-US"/>
          </a:p>
        </p:txBody>
      </p:sp>
      <p:sp>
        <p:nvSpPr>
          <p:cNvPr id="168976" name="Rectangle 16"/>
          <p:cNvSpPr>
            <a:spLocks noChangeArrowheads="1"/>
          </p:cNvSpPr>
          <p:nvPr/>
        </p:nvSpPr>
        <p:spPr bwMode="auto">
          <a:xfrm>
            <a:off x="7026639" y="3230380"/>
            <a:ext cx="304800" cy="3429000"/>
          </a:xfrm>
          <a:prstGeom prst="rect">
            <a:avLst/>
          </a:prstGeom>
          <a:noFill/>
          <a:ln w="38100">
            <a:solidFill>
              <a:srgbClr val="FF0000"/>
            </a:solidFill>
            <a:miter lim="800000"/>
            <a:headEnd/>
            <a:tailEnd/>
          </a:ln>
          <a:effectLst/>
        </p:spPr>
        <p:txBody>
          <a:bodyPr wrap="none" anchor="ctr"/>
          <a:lstStyle/>
          <a:p>
            <a:endParaRPr lang="en-US"/>
          </a:p>
        </p:txBody>
      </p:sp>
      <p:sp>
        <p:nvSpPr>
          <p:cNvPr id="15" name="Slide Number Placeholder 14"/>
          <p:cNvSpPr>
            <a:spLocks noGrp="1"/>
          </p:cNvSpPr>
          <p:nvPr>
            <p:ph type="sldNum" sz="quarter" idx="12"/>
          </p:nvPr>
        </p:nvSpPr>
        <p:spPr/>
        <p:txBody>
          <a:bodyPr/>
          <a:lstStyle/>
          <a:p>
            <a:fld id="{79863A32-ECEB-40DD-858C-2AAB5473021C}" type="slidenum">
              <a:rPr lang="en-US" smtClean="0"/>
              <a:pPr/>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897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89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75" grpId="0" animBg="1"/>
      <p:bldP spid="16897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r>
              <a:rPr lang="en-US" dirty="0" smtClean="0"/>
              <a:t>Sources</a:t>
            </a:r>
            <a:endParaRPr lang="en-US" dirty="0"/>
          </a:p>
        </p:txBody>
      </p:sp>
      <p:sp>
        <p:nvSpPr>
          <p:cNvPr id="2051" name="Rectangle 3"/>
          <p:cNvSpPr>
            <a:spLocks noGrp="1" noChangeArrowheads="1"/>
          </p:cNvSpPr>
          <p:nvPr>
            <p:ph type="subTitle" idx="1"/>
          </p:nvPr>
        </p:nvSpPr>
        <p:spPr/>
        <p:txBody>
          <a:bodyPr/>
          <a:lstStyle/>
          <a:p>
            <a:endParaRPr lang="en-US" sz="1800" dirty="0"/>
          </a:p>
          <a:p>
            <a:r>
              <a:rPr lang="en-US" sz="1800" dirty="0"/>
              <a:t>Prof. Mark G. </a:t>
            </a:r>
            <a:r>
              <a:rPr lang="en-US" sz="1800" dirty="0" smtClean="0"/>
              <a:t>Faust</a:t>
            </a:r>
          </a:p>
          <a:p>
            <a:r>
              <a:rPr lang="en-US" sz="1800" dirty="0" smtClean="0"/>
              <a:t>John </a:t>
            </a:r>
            <a:r>
              <a:rPr lang="en-US" sz="1800" dirty="0" err="1" smtClean="0"/>
              <a:t>Wakerly</a:t>
            </a:r>
            <a:endParaRPr lang="en-US" sz="1800" dirty="0"/>
          </a:p>
          <a:p>
            <a:endParaRPr lang="en-US" sz="1800" dirty="0"/>
          </a:p>
          <a:p>
            <a:pPr>
              <a:spcBef>
                <a:spcPct val="0"/>
              </a:spcBef>
            </a:pPr>
            <a:r>
              <a:rPr lang="en-US" sz="1800" dirty="0" smtClean="0"/>
              <a:t> </a:t>
            </a:r>
            <a:endParaRPr lang="en-US"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685800" y="0"/>
            <a:ext cx="7772400" cy="1143000"/>
          </a:xfrm>
          <a:solidFill>
            <a:srgbClr val="FFFF00"/>
          </a:solidFill>
        </p:spPr>
        <p:txBody>
          <a:bodyPr/>
          <a:lstStyle/>
          <a:p>
            <a:r>
              <a:rPr lang="en-US" dirty="0"/>
              <a:t>Boolean </a:t>
            </a:r>
            <a:r>
              <a:rPr lang="en-US" dirty="0" smtClean="0"/>
              <a:t>Algebra</a:t>
            </a:r>
            <a:endParaRPr lang="en-US" dirty="0"/>
          </a:p>
        </p:txBody>
      </p:sp>
      <p:sp>
        <p:nvSpPr>
          <p:cNvPr id="126979" name="Rectangle 3"/>
          <p:cNvSpPr>
            <a:spLocks noGrp="1" noChangeArrowheads="1"/>
          </p:cNvSpPr>
          <p:nvPr>
            <p:ph type="body" idx="1"/>
          </p:nvPr>
        </p:nvSpPr>
        <p:spPr>
          <a:xfrm>
            <a:off x="685800" y="1419379"/>
            <a:ext cx="7772400" cy="4114800"/>
          </a:xfrm>
        </p:spPr>
        <p:txBody>
          <a:bodyPr/>
          <a:lstStyle/>
          <a:p>
            <a:pPr>
              <a:lnSpc>
                <a:spcPct val="90000"/>
              </a:lnSpc>
            </a:pPr>
            <a:r>
              <a:rPr lang="en-US" sz="2400" dirty="0"/>
              <a:t>A fire sprinkler system should spray water if high heat is sensed and the system is set to </a:t>
            </a:r>
            <a:r>
              <a:rPr lang="en-US" sz="2400" dirty="0" smtClean="0"/>
              <a:t>enabled</a:t>
            </a:r>
            <a:endParaRPr lang="en-US" sz="2400" dirty="0"/>
          </a:p>
          <a:p>
            <a:pPr marL="400050" lvl="1" indent="0">
              <a:lnSpc>
                <a:spcPct val="90000"/>
              </a:lnSpc>
              <a:buNone/>
            </a:pPr>
            <a:r>
              <a:rPr lang="en-US" sz="2000" i="1" dirty="0"/>
              <a:t>Let Boolean variable h represent “high heat is sensed,” e represent “enabled,” and F represent “spraying water.” Then an equation </a:t>
            </a:r>
            <a:r>
              <a:rPr lang="en-US" sz="2000" i="1" dirty="0" smtClean="0"/>
              <a:t>is:</a:t>
            </a:r>
          </a:p>
          <a:p>
            <a:pPr marL="400050" lvl="1" indent="0">
              <a:lnSpc>
                <a:spcPct val="90000"/>
              </a:lnSpc>
              <a:buNone/>
            </a:pPr>
            <a:r>
              <a:rPr lang="en-US" sz="2000" i="1" dirty="0" smtClean="0"/>
              <a:t> </a:t>
            </a:r>
            <a:r>
              <a:rPr lang="en-US" sz="2000" i="1" dirty="0"/>
              <a:t>F = h AND e</a:t>
            </a:r>
            <a:endParaRPr lang="en-US" sz="2000" i="1" dirty="0" smtClean="0"/>
          </a:p>
          <a:p>
            <a:pPr marL="0" indent="0">
              <a:lnSpc>
                <a:spcPct val="90000"/>
              </a:lnSpc>
              <a:buNone/>
            </a:pPr>
            <a:endParaRPr lang="en-US" sz="2400" dirty="0"/>
          </a:p>
          <a:p>
            <a:pPr>
              <a:lnSpc>
                <a:spcPct val="90000"/>
              </a:lnSpc>
            </a:pPr>
            <a:r>
              <a:rPr lang="en-US" sz="2400" dirty="0"/>
              <a:t>A car alarm should sound if the alarm is enabled, and either the car is shaken or the door is </a:t>
            </a:r>
            <a:r>
              <a:rPr lang="en-US" sz="2400" dirty="0" smtClean="0"/>
              <a:t>opened</a:t>
            </a:r>
            <a:endParaRPr lang="en-US" sz="2400" dirty="0"/>
          </a:p>
          <a:p>
            <a:pPr marL="400050" lvl="1" indent="0">
              <a:lnSpc>
                <a:spcPct val="90000"/>
              </a:lnSpc>
              <a:buNone/>
            </a:pPr>
            <a:r>
              <a:rPr lang="en-US" sz="2000" i="1" dirty="0"/>
              <a:t>Let a represent “alarm is enabled,” s represent “car is shaken,” d represent “door is opened,” and F represent “alarm sounds.” Then an equation is: F = a AND (s OR d</a:t>
            </a:r>
            <a:r>
              <a:rPr lang="en-US" sz="2000" i="1" dirty="0" smtClean="0"/>
              <a:t>)</a:t>
            </a:r>
          </a:p>
          <a:p>
            <a:pPr marL="400050" lvl="1" indent="0">
              <a:lnSpc>
                <a:spcPct val="90000"/>
              </a:lnSpc>
              <a:buNone/>
            </a:pPr>
            <a:endParaRPr lang="en-US" sz="2000" i="1" dirty="0"/>
          </a:p>
          <a:p>
            <a:pPr marL="400050" lvl="1" indent="0">
              <a:lnSpc>
                <a:spcPct val="90000"/>
              </a:lnSpc>
              <a:buNone/>
            </a:pPr>
            <a:r>
              <a:rPr lang="en-US" sz="2000" i="1" dirty="0"/>
              <a:t>A</a:t>
            </a:r>
            <a:r>
              <a:rPr lang="en-US" sz="2000" i="1" dirty="0" smtClean="0"/>
              <a:t>ssuming </a:t>
            </a:r>
            <a:r>
              <a:rPr lang="en-US" sz="2000" i="1" dirty="0"/>
              <a:t>that our door sensor d represents “door is closed” instead of open (meaning d=1 when the door is closed, 0 when open), we obtain the following equation: F = a AND (s OR NOT(d))</a:t>
            </a:r>
          </a:p>
        </p:txBody>
      </p:sp>
      <p:sp>
        <p:nvSpPr>
          <p:cNvPr id="6" name="Slide Number Placeholder 5"/>
          <p:cNvSpPr>
            <a:spLocks noGrp="1"/>
          </p:cNvSpPr>
          <p:nvPr>
            <p:ph type="sldNum" sz="quarter" idx="12"/>
          </p:nvPr>
        </p:nvSpPr>
        <p:spPr/>
        <p:txBody>
          <a:bodyPr/>
          <a:lstStyle/>
          <a:p>
            <a:fld id="{79863A32-ECEB-40DD-858C-2AAB5473021C}" type="slidenum">
              <a:rPr lang="en-US" smtClean="0"/>
              <a:pPr/>
              <a:t>3</a:t>
            </a:fld>
            <a:endParaRPr lang="en-US"/>
          </a:p>
        </p:txBody>
      </p:sp>
    </p:spTree>
    <p:extLst>
      <p:ext uri="{BB962C8B-B14F-4D97-AF65-F5344CB8AC3E}">
        <p14:creationId xmlns:p14="http://schemas.microsoft.com/office/powerpoint/2010/main" val="2988535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r>
              <a:rPr lang="en-US" dirty="0"/>
              <a:t>Boolean Algebra (History)</a:t>
            </a:r>
          </a:p>
        </p:txBody>
      </p:sp>
      <p:sp>
        <p:nvSpPr>
          <p:cNvPr id="126979" name="Rectangle 3"/>
          <p:cNvSpPr>
            <a:spLocks noGrp="1" noChangeArrowheads="1"/>
          </p:cNvSpPr>
          <p:nvPr>
            <p:ph type="body" idx="1"/>
          </p:nvPr>
        </p:nvSpPr>
        <p:spPr/>
        <p:txBody>
          <a:bodyPr/>
          <a:lstStyle/>
          <a:p>
            <a:pPr>
              <a:lnSpc>
                <a:spcPct val="90000"/>
              </a:lnSpc>
            </a:pPr>
            <a:r>
              <a:rPr lang="en-US"/>
              <a:t>384-322 BC:  Aristotle, foundations of logic</a:t>
            </a:r>
          </a:p>
          <a:p>
            <a:pPr>
              <a:lnSpc>
                <a:spcPct val="90000"/>
              </a:lnSpc>
            </a:pPr>
            <a:r>
              <a:rPr lang="en-US"/>
              <a:t>1854: George Boole, </a:t>
            </a:r>
            <a:r>
              <a:rPr lang="en-US" u="sng"/>
              <a:t>An Investigation of the Laws of Thought  </a:t>
            </a:r>
            <a:r>
              <a:rPr lang="en-US"/>
              <a:t>(mathematical methods for two-valued logic)</a:t>
            </a:r>
          </a:p>
          <a:p>
            <a:pPr>
              <a:lnSpc>
                <a:spcPct val="90000"/>
              </a:lnSpc>
            </a:pPr>
            <a:r>
              <a:rPr lang="en-US"/>
              <a:t>1904: H.E. Huntington, </a:t>
            </a:r>
            <a:r>
              <a:rPr lang="en-US" i="1"/>
              <a:t>Sets of Independent Postulates for the Algebra of Logic</a:t>
            </a:r>
          </a:p>
          <a:p>
            <a:pPr>
              <a:lnSpc>
                <a:spcPct val="90000"/>
              </a:lnSpc>
            </a:pPr>
            <a:r>
              <a:rPr lang="en-US"/>
              <a:t>1938: Claude Shannon, </a:t>
            </a:r>
            <a:r>
              <a:rPr lang="en-US" i="1"/>
              <a:t>A Symbolic Analysis of Relay Switching Circuits</a:t>
            </a:r>
          </a:p>
          <a:p>
            <a:pPr>
              <a:lnSpc>
                <a:spcPct val="90000"/>
              </a:lnSpc>
            </a:pPr>
            <a:endParaRPr lang="en-US"/>
          </a:p>
        </p:txBody>
      </p:sp>
      <p:sp>
        <p:nvSpPr>
          <p:cNvPr id="6" name="Slide Number Placeholder 5"/>
          <p:cNvSpPr>
            <a:spLocks noGrp="1"/>
          </p:cNvSpPr>
          <p:nvPr>
            <p:ph type="sldNum" sz="quarter" idx="12"/>
          </p:nvPr>
        </p:nvSpPr>
        <p:spPr/>
        <p:txBody>
          <a:bodyPr/>
          <a:lstStyle/>
          <a:p>
            <a:fld id="{79863A32-ECEB-40DD-858C-2AAB5473021C}" type="slidenum">
              <a:rPr lang="en-US" smtClean="0"/>
              <a:pPr/>
              <a:t>4</a:t>
            </a:fld>
            <a:endParaRPr lang="en-US"/>
          </a:p>
        </p:txBody>
      </p:sp>
    </p:spTree>
    <p:extLst>
      <p:ext uri="{BB962C8B-B14F-4D97-AF65-F5344CB8AC3E}">
        <p14:creationId xmlns:p14="http://schemas.microsoft.com/office/powerpoint/2010/main" val="879550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n-US"/>
              <a:t>Boolean Algebra</a:t>
            </a:r>
          </a:p>
        </p:txBody>
      </p:sp>
      <p:sp>
        <p:nvSpPr>
          <p:cNvPr id="129027" name="Rectangle 3"/>
          <p:cNvSpPr>
            <a:spLocks noGrp="1" noChangeArrowheads="1"/>
          </p:cNvSpPr>
          <p:nvPr>
            <p:ph type="body" idx="1"/>
          </p:nvPr>
        </p:nvSpPr>
        <p:spPr>
          <a:xfrm>
            <a:off x="685800" y="1981200"/>
            <a:ext cx="8229600" cy="4114800"/>
          </a:xfrm>
        </p:spPr>
        <p:txBody>
          <a:bodyPr/>
          <a:lstStyle/>
          <a:p>
            <a:pPr>
              <a:lnSpc>
                <a:spcPct val="90000"/>
              </a:lnSpc>
            </a:pPr>
            <a:r>
              <a:rPr lang="en-US" sz="2800" dirty="0">
                <a:solidFill>
                  <a:srgbClr val="FF0000"/>
                </a:solidFill>
              </a:rPr>
              <a:t>Postulates (Axioms)</a:t>
            </a:r>
          </a:p>
          <a:p>
            <a:pPr lvl="1">
              <a:lnSpc>
                <a:spcPct val="90000"/>
              </a:lnSpc>
            </a:pPr>
            <a:r>
              <a:rPr lang="en-US" sz="2400" dirty="0"/>
              <a:t>Accepted as true;  Foundation for further proofs</a:t>
            </a:r>
          </a:p>
          <a:p>
            <a:pPr>
              <a:lnSpc>
                <a:spcPct val="90000"/>
              </a:lnSpc>
            </a:pPr>
            <a:r>
              <a:rPr lang="en-US" sz="2800" dirty="0">
                <a:solidFill>
                  <a:srgbClr val="FF0000"/>
                </a:solidFill>
              </a:rPr>
              <a:t>Values</a:t>
            </a:r>
          </a:p>
          <a:p>
            <a:pPr lvl="1">
              <a:lnSpc>
                <a:spcPct val="90000"/>
              </a:lnSpc>
            </a:pPr>
            <a:r>
              <a:rPr lang="en-US" sz="2400" dirty="0"/>
              <a:t>B = {0, 1}</a:t>
            </a:r>
          </a:p>
          <a:p>
            <a:pPr>
              <a:lnSpc>
                <a:spcPct val="90000"/>
              </a:lnSpc>
            </a:pPr>
            <a:r>
              <a:rPr lang="en-US" sz="2800" dirty="0">
                <a:solidFill>
                  <a:srgbClr val="FF0000"/>
                </a:solidFill>
              </a:rPr>
              <a:t>Variables</a:t>
            </a:r>
          </a:p>
          <a:p>
            <a:pPr lvl="1">
              <a:lnSpc>
                <a:spcPct val="90000"/>
              </a:lnSpc>
            </a:pPr>
            <a:r>
              <a:rPr lang="en-US" sz="2400" dirty="0"/>
              <a:t>A,B,C   X,Y,Z    Ready, Green, </a:t>
            </a:r>
            <a:r>
              <a:rPr lang="en-US" sz="2400" dirty="0" err="1"/>
              <a:t>OverWeightLimit</a:t>
            </a:r>
            <a:endParaRPr lang="en-US" sz="2400" dirty="0"/>
          </a:p>
          <a:p>
            <a:pPr>
              <a:lnSpc>
                <a:spcPct val="90000"/>
              </a:lnSpc>
            </a:pPr>
            <a:r>
              <a:rPr lang="en-US" sz="2800" dirty="0">
                <a:solidFill>
                  <a:srgbClr val="FF0000"/>
                </a:solidFill>
              </a:rPr>
              <a:t>Operators</a:t>
            </a:r>
          </a:p>
          <a:p>
            <a:pPr lvl="1">
              <a:lnSpc>
                <a:spcPct val="90000"/>
              </a:lnSpc>
            </a:pPr>
            <a:r>
              <a:rPr lang="en-US" sz="2400" dirty="0" smtClean="0"/>
              <a:t>+  </a:t>
            </a:r>
            <a:r>
              <a:rPr lang="en-US" sz="2400" dirty="0" smtClean="0">
                <a:latin typeface="Symbol" pitchFamily="18" charset="2"/>
              </a:rPr>
              <a:t>× </a:t>
            </a:r>
            <a:r>
              <a:rPr lang="en-US" sz="2400" dirty="0" smtClean="0">
                <a:latin typeface="Symbol" pitchFamily="18" charset="2"/>
                <a:sym typeface="Symbol" panose="05050102010706020507" pitchFamily="18" charset="2"/>
              </a:rPr>
              <a:t></a:t>
            </a:r>
            <a:endParaRPr lang="en-US" sz="2400" dirty="0">
              <a:latin typeface="Symbol" pitchFamily="18" charset="2"/>
            </a:endParaRPr>
          </a:p>
          <a:p>
            <a:pPr>
              <a:lnSpc>
                <a:spcPct val="90000"/>
              </a:lnSpc>
            </a:pPr>
            <a:r>
              <a:rPr lang="en-US" sz="2800" dirty="0">
                <a:solidFill>
                  <a:srgbClr val="FF0000"/>
                </a:solidFill>
              </a:rPr>
              <a:t>Additional Operators</a:t>
            </a:r>
          </a:p>
          <a:p>
            <a:pPr lvl="1">
              <a:lnSpc>
                <a:spcPct val="90000"/>
              </a:lnSpc>
            </a:pPr>
            <a:r>
              <a:rPr lang="en-US" sz="2400" dirty="0"/>
              <a:t>() =</a:t>
            </a:r>
          </a:p>
        </p:txBody>
      </p:sp>
      <p:sp>
        <p:nvSpPr>
          <p:cNvPr id="6" name="Slide Number Placeholder 5"/>
          <p:cNvSpPr>
            <a:spLocks noGrp="1"/>
          </p:cNvSpPr>
          <p:nvPr>
            <p:ph type="sldNum" sz="quarter" idx="12"/>
          </p:nvPr>
        </p:nvSpPr>
        <p:spPr/>
        <p:txBody>
          <a:bodyPr/>
          <a:lstStyle/>
          <a:p>
            <a:fld id="{79863A32-ECEB-40DD-858C-2AAB5473021C}"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0052" name="Picture 4" descr="01"/>
          <p:cNvPicPr>
            <a:picLocks noChangeAspect="1" noChangeArrowheads="1"/>
          </p:cNvPicPr>
          <p:nvPr/>
        </p:nvPicPr>
        <p:blipFill>
          <a:blip r:embed="rId3"/>
          <a:srcRect b="7539"/>
          <a:stretch>
            <a:fillRect/>
          </a:stretch>
        </p:blipFill>
        <p:spPr bwMode="auto">
          <a:xfrm>
            <a:off x="76200" y="979488"/>
            <a:ext cx="8839200" cy="5878512"/>
          </a:xfrm>
          <a:prstGeom prst="rect">
            <a:avLst/>
          </a:prstGeom>
          <a:noFill/>
        </p:spPr>
      </p:pic>
      <p:sp>
        <p:nvSpPr>
          <p:cNvPr id="130053" name="Rectangle 5"/>
          <p:cNvSpPr>
            <a:spLocks noGrp="1" noChangeArrowheads="1"/>
          </p:cNvSpPr>
          <p:nvPr>
            <p:ph type="title"/>
          </p:nvPr>
        </p:nvSpPr>
        <p:spPr>
          <a:xfrm>
            <a:off x="609600" y="0"/>
            <a:ext cx="7772400" cy="1143000"/>
          </a:xfrm>
        </p:spPr>
        <p:txBody>
          <a:bodyPr/>
          <a:lstStyle/>
          <a:p>
            <a:r>
              <a:rPr lang="en-US"/>
              <a:t>Huntington’s Postulates (I)</a:t>
            </a:r>
          </a:p>
        </p:txBody>
      </p:sp>
      <p:sp>
        <p:nvSpPr>
          <p:cNvPr id="6" name="Slide Number Placeholder 5"/>
          <p:cNvSpPr>
            <a:spLocks noGrp="1"/>
          </p:cNvSpPr>
          <p:nvPr>
            <p:ph type="sldNum" sz="quarter" idx="12"/>
          </p:nvPr>
        </p:nvSpPr>
        <p:spPr/>
        <p:txBody>
          <a:bodyPr/>
          <a:lstStyle/>
          <a:p>
            <a:fld id="{E05827A7-A2AA-4792-911E-566E9E3D2953}"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3"/>
          <p:cNvSpPr>
            <a:spLocks noGrp="1" noChangeArrowheads="1"/>
          </p:cNvSpPr>
          <p:nvPr>
            <p:ph type="body" idx="1"/>
          </p:nvPr>
        </p:nvSpPr>
        <p:spPr/>
        <p:txBody>
          <a:bodyPr/>
          <a:lstStyle/>
          <a:p>
            <a:r>
              <a:rPr lang="en-US" sz="2800" dirty="0">
                <a:solidFill>
                  <a:srgbClr val="FF0000"/>
                </a:solidFill>
              </a:rPr>
              <a:t>Literals</a:t>
            </a:r>
          </a:p>
          <a:p>
            <a:pPr lvl="1"/>
            <a:r>
              <a:rPr lang="en-US" sz="2400" dirty="0"/>
              <a:t>Variable or Complement of Variable</a:t>
            </a:r>
          </a:p>
          <a:p>
            <a:pPr lvl="2"/>
            <a:r>
              <a:rPr lang="en-US" sz="2000" dirty="0" err="1"/>
              <a:t>X</a:t>
            </a:r>
            <a:r>
              <a:rPr lang="en-US" sz="2000" dirty="0" err="1" smtClean="0"/>
              <a:t>,DoorOpen</a:t>
            </a:r>
            <a:r>
              <a:rPr lang="en-US" sz="2000" dirty="0" smtClean="0"/>
              <a:t>, </a:t>
            </a:r>
            <a:r>
              <a:rPr lang="en-US" sz="2000" dirty="0"/>
              <a:t>Green, Green</a:t>
            </a:r>
          </a:p>
          <a:p>
            <a:r>
              <a:rPr lang="en-US" sz="2800" dirty="0">
                <a:solidFill>
                  <a:srgbClr val="FF0000"/>
                </a:solidFill>
              </a:rPr>
              <a:t>Expressions</a:t>
            </a:r>
          </a:p>
          <a:p>
            <a:pPr lvl="1"/>
            <a:r>
              <a:rPr lang="en-US" sz="2400" dirty="0"/>
              <a:t>Constants (0,1), Literals, Operators</a:t>
            </a:r>
          </a:p>
          <a:p>
            <a:pPr lvl="2"/>
            <a:r>
              <a:rPr lang="en-US" sz="2000" dirty="0"/>
              <a:t>(X + Y</a:t>
            </a:r>
            <a:r>
              <a:rPr lang="en-US" sz="2000" dirty="0">
                <a:latin typeface="Symbol" pitchFamily="18" charset="2"/>
              </a:rPr>
              <a:t>×</a:t>
            </a:r>
            <a:r>
              <a:rPr lang="en-US" sz="2000" dirty="0"/>
              <a:t>Z), A + B</a:t>
            </a:r>
          </a:p>
          <a:p>
            <a:r>
              <a:rPr lang="en-US" sz="2800" dirty="0">
                <a:solidFill>
                  <a:srgbClr val="FF0000"/>
                </a:solidFill>
              </a:rPr>
              <a:t>Precedence</a:t>
            </a:r>
          </a:p>
          <a:p>
            <a:pPr lvl="1"/>
            <a:r>
              <a:rPr lang="en-US" sz="2400" dirty="0"/>
              <a:t>Complement (  ) , AND (</a:t>
            </a:r>
            <a:r>
              <a:rPr lang="en-US" sz="2400" dirty="0">
                <a:latin typeface="Symbol" pitchFamily="18" charset="2"/>
              </a:rPr>
              <a:t>×</a:t>
            </a:r>
            <a:r>
              <a:rPr lang="en-US" sz="2400" dirty="0"/>
              <a:t>), OR (+)</a:t>
            </a:r>
          </a:p>
          <a:p>
            <a:pPr lvl="1"/>
            <a:r>
              <a:rPr lang="en-US" sz="2400" dirty="0"/>
              <a:t> () Can be used to modify order</a:t>
            </a:r>
          </a:p>
        </p:txBody>
      </p:sp>
      <p:sp>
        <p:nvSpPr>
          <p:cNvPr id="133122" name="Rectangle 2"/>
          <p:cNvSpPr>
            <a:spLocks noGrp="1" noChangeArrowheads="1"/>
          </p:cNvSpPr>
          <p:nvPr>
            <p:ph type="title"/>
          </p:nvPr>
        </p:nvSpPr>
        <p:spPr/>
        <p:txBody>
          <a:bodyPr/>
          <a:lstStyle/>
          <a:p>
            <a:r>
              <a:rPr lang="en-US"/>
              <a:t>Boolean Algebra</a:t>
            </a:r>
          </a:p>
        </p:txBody>
      </p:sp>
      <p:sp>
        <p:nvSpPr>
          <p:cNvPr id="133124" name="Line 4"/>
          <p:cNvSpPr>
            <a:spLocks noChangeShapeType="1"/>
          </p:cNvSpPr>
          <p:nvPr/>
        </p:nvSpPr>
        <p:spPr bwMode="auto">
          <a:xfrm>
            <a:off x="3294090" y="2971800"/>
            <a:ext cx="533400" cy="0"/>
          </a:xfrm>
          <a:prstGeom prst="line">
            <a:avLst/>
          </a:prstGeom>
          <a:noFill/>
          <a:ln w="19050">
            <a:solidFill>
              <a:schemeClr val="tx1"/>
            </a:solidFill>
            <a:round/>
            <a:headEnd/>
            <a:tailEnd/>
          </a:ln>
          <a:effectLst/>
        </p:spPr>
        <p:txBody>
          <a:bodyPr/>
          <a:lstStyle/>
          <a:p>
            <a:endParaRPr lang="en-US"/>
          </a:p>
        </p:txBody>
      </p:sp>
      <p:sp>
        <p:nvSpPr>
          <p:cNvPr id="133125" name="Line 5"/>
          <p:cNvSpPr>
            <a:spLocks noChangeShapeType="1"/>
          </p:cNvSpPr>
          <p:nvPr/>
        </p:nvSpPr>
        <p:spPr bwMode="auto">
          <a:xfrm>
            <a:off x="3179790" y="5202044"/>
            <a:ext cx="228600" cy="0"/>
          </a:xfrm>
          <a:prstGeom prst="line">
            <a:avLst/>
          </a:prstGeom>
          <a:noFill/>
          <a:ln w="28575">
            <a:solidFill>
              <a:schemeClr val="tx1"/>
            </a:solidFill>
            <a:round/>
            <a:headEnd/>
            <a:tailEnd/>
          </a:ln>
          <a:effectLst/>
        </p:spPr>
        <p:txBody>
          <a:bodyPr/>
          <a:lstStyle/>
          <a:p>
            <a:endParaRPr lang="en-US"/>
          </a:p>
        </p:txBody>
      </p:sp>
      <p:sp>
        <p:nvSpPr>
          <p:cNvPr id="8" name="Slide Number Placeholder 7"/>
          <p:cNvSpPr>
            <a:spLocks noGrp="1"/>
          </p:cNvSpPr>
          <p:nvPr>
            <p:ph type="sldNum" sz="quarter" idx="12"/>
          </p:nvPr>
        </p:nvSpPr>
        <p:spPr/>
        <p:txBody>
          <a:bodyPr/>
          <a:lstStyle/>
          <a:p>
            <a:fld id="{79863A32-ECEB-40DD-858C-2AAB5473021C}"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r>
              <a:rPr lang="en-US"/>
              <a:t>Operators</a:t>
            </a:r>
          </a:p>
        </p:txBody>
      </p:sp>
      <p:sp>
        <p:nvSpPr>
          <p:cNvPr id="136196" name="Rectangle 4"/>
          <p:cNvSpPr>
            <a:spLocks noGrp="1" noChangeArrowheads="1"/>
          </p:cNvSpPr>
          <p:nvPr>
            <p:ph type="body" idx="1"/>
          </p:nvPr>
        </p:nvSpPr>
        <p:spPr/>
        <p:txBody>
          <a:bodyPr/>
          <a:lstStyle/>
          <a:p>
            <a:r>
              <a:rPr lang="en-US" dirty="0">
                <a:solidFill>
                  <a:srgbClr val="FF0000"/>
                </a:solidFill>
              </a:rPr>
              <a:t>Complement (NOT)</a:t>
            </a:r>
          </a:p>
          <a:p>
            <a:pPr lvl="1"/>
            <a:r>
              <a:rPr lang="en-US" dirty="0"/>
              <a:t>A’   /A    !A   </a:t>
            </a:r>
            <a:r>
              <a:rPr lang="en-US" dirty="0">
                <a:latin typeface="Symbol" pitchFamily="18" charset="2"/>
              </a:rPr>
              <a:t>Ø</a:t>
            </a:r>
            <a:r>
              <a:rPr lang="en-US" dirty="0"/>
              <a:t>A   ~A    </a:t>
            </a:r>
            <a:r>
              <a:rPr lang="en-US" dirty="0" err="1"/>
              <a:t>A</a:t>
            </a:r>
            <a:r>
              <a:rPr lang="en-US" dirty="0"/>
              <a:t>  </a:t>
            </a:r>
          </a:p>
          <a:p>
            <a:r>
              <a:rPr lang="en-US" dirty="0">
                <a:solidFill>
                  <a:srgbClr val="FF0000"/>
                </a:solidFill>
              </a:rPr>
              <a:t>OR</a:t>
            </a:r>
          </a:p>
          <a:p>
            <a:pPr lvl="1"/>
            <a:r>
              <a:rPr lang="en-US" dirty="0"/>
              <a:t>A + B     A | B     A </a:t>
            </a:r>
            <a:r>
              <a:rPr lang="en-US" dirty="0">
                <a:latin typeface="Symbol" pitchFamily="18" charset="2"/>
              </a:rPr>
              <a:t>Ú</a:t>
            </a:r>
            <a:r>
              <a:rPr lang="en-US" dirty="0"/>
              <a:t> B</a:t>
            </a:r>
          </a:p>
          <a:p>
            <a:r>
              <a:rPr lang="en-US" dirty="0">
                <a:solidFill>
                  <a:srgbClr val="FF0000"/>
                </a:solidFill>
              </a:rPr>
              <a:t>AND</a:t>
            </a:r>
          </a:p>
          <a:p>
            <a:pPr lvl="1"/>
            <a:r>
              <a:rPr lang="en-US" dirty="0"/>
              <a:t>A * B     A &amp; B   A </a:t>
            </a:r>
            <a:r>
              <a:rPr lang="en-US" dirty="0">
                <a:latin typeface="Symbol" pitchFamily="18" charset="2"/>
              </a:rPr>
              <a:t>×</a:t>
            </a:r>
            <a:r>
              <a:rPr lang="en-US" dirty="0"/>
              <a:t> B   A </a:t>
            </a:r>
            <a:r>
              <a:rPr lang="en-US" dirty="0">
                <a:latin typeface="Symbol" pitchFamily="18" charset="2"/>
              </a:rPr>
              <a:t>Ù</a:t>
            </a:r>
            <a:r>
              <a:rPr lang="en-US" dirty="0"/>
              <a:t> B</a:t>
            </a:r>
          </a:p>
        </p:txBody>
      </p:sp>
      <p:sp>
        <p:nvSpPr>
          <p:cNvPr id="136197" name="Line 5"/>
          <p:cNvSpPr>
            <a:spLocks noChangeShapeType="1"/>
          </p:cNvSpPr>
          <p:nvPr/>
        </p:nvSpPr>
        <p:spPr bwMode="auto">
          <a:xfrm>
            <a:off x="4655700" y="2667000"/>
            <a:ext cx="304800" cy="0"/>
          </a:xfrm>
          <a:prstGeom prst="line">
            <a:avLst/>
          </a:prstGeom>
          <a:noFill/>
          <a:ln w="19050">
            <a:solidFill>
              <a:schemeClr val="tx1"/>
            </a:solidFill>
            <a:round/>
            <a:headEnd/>
            <a:tailEnd/>
          </a:ln>
          <a:effectLst/>
        </p:spPr>
        <p:txBody>
          <a:bodyPr/>
          <a:lstStyle/>
          <a:p>
            <a:endParaRPr lang="en-US"/>
          </a:p>
        </p:txBody>
      </p:sp>
      <p:sp>
        <p:nvSpPr>
          <p:cNvPr id="7" name="Slide Number Placeholder 6"/>
          <p:cNvSpPr>
            <a:spLocks noGrp="1"/>
          </p:cNvSpPr>
          <p:nvPr>
            <p:ph type="sldNum" sz="quarter" idx="12"/>
          </p:nvPr>
        </p:nvSpPr>
        <p:spPr/>
        <p:txBody>
          <a:bodyPr/>
          <a:lstStyle/>
          <a:p>
            <a:fld id="{79863A32-ECEB-40DD-858C-2AAB5473021C}" type="slidenum">
              <a:rPr lang="en-US" smtClean="0"/>
              <a:pPr/>
              <a:t>8</a:t>
            </a:fld>
            <a:endParaRPr lang="en-US"/>
          </a:p>
        </p:txBody>
      </p:sp>
      <p:sp>
        <p:nvSpPr>
          <p:cNvPr id="2" name="Rectangle 1"/>
          <p:cNvSpPr/>
          <p:nvPr/>
        </p:nvSpPr>
        <p:spPr>
          <a:xfrm>
            <a:off x="144964" y="5756702"/>
            <a:ext cx="8474927" cy="830997"/>
          </a:xfrm>
          <a:prstGeom prst="rect">
            <a:avLst/>
          </a:prstGeom>
          <a:solidFill>
            <a:schemeClr val="accent1">
              <a:lumMod val="20000"/>
              <a:lumOff val="80000"/>
            </a:schemeClr>
          </a:solidFill>
        </p:spPr>
        <p:txBody>
          <a:bodyPr wrap="square">
            <a:spAutoFit/>
          </a:bodyPr>
          <a:lstStyle/>
          <a:p>
            <a:r>
              <a:rPr lang="en-US" dirty="0"/>
              <a:t>For typographical convenience, you’ll see many variations on the symbols used to represent these operations.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en-US"/>
              <a:t>Truth Tables</a:t>
            </a:r>
          </a:p>
        </p:txBody>
      </p:sp>
      <p:pic>
        <p:nvPicPr>
          <p:cNvPr id="138244" name="Picture 4" descr="02"/>
          <p:cNvPicPr>
            <a:picLocks noGrp="1" noChangeAspect="1" noChangeArrowheads="1"/>
          </p:cNvPicPr>
          <p:nvPr>
            <p:ph type="body" idx="4294967295"/>
          </p:nvPr>
        </p:nvPicPr>
        <p:blipFill>
          <a:blip r:embed="rId2"/>
          <a:srcRect b="17731"/>
          <a:stretch>
            <a:fillRect/>
          </a:stretch>
        </p:blipFill>
        <p:spPr>
          <a:xfrm>
            <a:off x="0" y="1828800"/>
            <a:ext cx="9144000" cy="2589213"/>
          </a:xfrm>
          <a:noFill/>
          <a:ln/>
        </p:spPr>
      </p:pic>
      <p:sp>
        <p:nvSpPr>
          <p:cNvPr id="138249" name="Rectangle 9"/>
          <p:cNvSpPr>
            <a:spLocks noChangeArrowheads="1"/>
          </p:cNvSpPr>
          <p:nvPr/>
        </p:nvSpPr>
        <p:spPr bwMode="auto">
          <a:xfrm>
            <a:off x="8153400" y="3733800"/>
            <a:ext cx="806450" cy="366713"/>
          </a:xfrm>
          <a:prstGeom prst="rect">
            <a:avLst/>
          </a:prstGeom>
          <a:noFill/>
          <a:ln w="9525">
            <a:noFill/>
            <a:miter lim="800000"/>
            <a:headEnd/>
            <a:tailEnd/>
          </a:ln>
          <a:effectLst/>
        </p:spPr>
        <p:txBody>
          <a:bodyPr wrap="none">
            <a:spAutoFit/>
          </a:bodyPr>
          <a:lstStyle/>
          <a:p>
            <a:pPr algn="ctr"/>
            <a:r>
              <a:rPr lang="en-US" sz="1800">
                <a:solidFill>
                  <a:schemeClr val="accent2"/>
                </a:solidFill>
              </a:rPr>
              <a:t>(NOT)</a:t>
            </a:r>
          </a:p>
        </p:txBody>
      </p:sp>
      <p:sp>
        <p:nvSpPr>
          <p:cNvPr id="7" name="Slide Number Placeholder 6"/>
          <p:cNvSpPr>
            <a:spLocks noGrp="1"/>
          </p:cNvSpPr>
          <p:nvPr>
            <p:ph type="sldNum" sz="quarter" idx="12"/>
          </p:nvPr>
        </p:nvSpPr>
        <p:spPr/>
        <p:txBody>
          <a:bodyPr/>
          <a:lstStyle/>
          <a:p>
            <a:fld id="{E05827A7-A2AA-4792-911E-566E9E3D2953}"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22655</TotalTime>
  <Words>1188</Words>
  <Application>Microsoft Office PowerPoint</Application>
  <PresentationFormat>On-screen Show (4:3)</PresentationFormat>
  <Paragraphs>244</Paragraphs>
  <Slides>28</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Calibri</vt:lpstr>
      <vt:lpstr>Symbol</vt:lpstr>
      <vt:lpstr>Times New Roman</vt:lpstr>
      <vt:lpstr>Default Design</vt:lpstr>
      <vt:lpstr>Lecture 4</vt:lpstr>
      <vt:lpstr>Boolean Algebra</vt:lpstr>
      <vt:lpstr>Boolean Algebra</vt:lpstr>
      <vt:lpstr>Boolean Algebra (History)</vt:lpstr>
      <vt:lpstr>Boolean Algebra</vt:lpstr>
      <vt:lpstr>Huntington’s Postulates (I)</vt:lpstr>
      <vt:lpstr>Boolean Algebra</vt:lpstr>
      <vt:lpstr>Operators</vt:lpstr>
      <vt:lpstr>Truth Tables</vt:lpstr>
      <vt:lpstr>Graphic Symbols</vt:lpstr>
      <vt:lpstr>Additional Operators</vt:lpstr>
      <vt:lpstr>Truth Tables</vt:lpstr>
      <vt:lpstr>Graphic Symbols</vt:lpstr>
      <vt:lpstr>Additional Operators: XOR and XNOR</vt:lpstr>
      <vt:lpstr>Truth Tables</vt:lpstr>
      <vt:lpstr>Graphic Symbols</vt:lpstr>
      <vt:lpstr>Boolean Functions</vt:lpstr>
      <vt:lpstr>Truth Tables</vt:lpstr>
      <vt:lpstr>Boolean Algebra -- Manipulation</vt:lpstr>
      <vt:lpstr>Reducing Number of Terms</vt:lpstr>
      <vt:lpstr>Boolean Theorems</vt:lpstr>
      <vt:lpstr>Boolean Theorems: let us discuss each of them</vt:lpstr>
      <vt:lpstr>Boolean Theorems (cont)</vt:lpstr>
      <vt:lpstr>Literal Count Reduction</vt:lpstr>
      <vt:lpstr>De Morgan’s Theorems</vt:lpstr>
      <vt:lpstr>Proofs</vt:lpstr>
      <vt:lpstr>Principle of Perfect Induction</vt:lpstr>
      <vt:lpstr>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171</dc:title>
  <dc:creator>Mark G. Faust</dc:creator>
  <cp:lastModifiedBy>mperkows</cp:lastModifiedBy>
  <cp:revision>354</cp:revision>
  <dcterms:created xsi:type="dcterms:W3CDTF">2004-07-30T14:54:42Z</dcterms:created>
  <dcterms:modified xsi:type="dcterms:W3CDTF">2017-03-26T20:16:22Z</dcterms:modified>
</cp:coreProperties>
</file>